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1" r:id="rId2"/>
    <p:sldId id="257" r:id="rId3"/>
    <p:sldId id="258" r:id="rId4"/>
    <p:sldId id="269" r:id="rId5"/>
    <p:sldId id="272" r:id="rId6"/>
    <p:sldId id="259" r:id="rId7"/>
    <p:sldId id="264" r:id="rId8"/>
    <p:sldId id="267" r:id="rId9"/>
    <p:sldId id="262" r:id="rId10"/>
    <p:sldId id="266"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036FC6B-4E49-42D0-AAEB-9EFC346AB9FE}">
          <p14:sldIdLst>
            <p14:sldId id="271"/>
            <p14:sldId id="257"/>
            <p14:sldId id="258"/>
            <p14:sldId id="269"/>
            <p14:sldId id="272"/>
            <p14:sldId id="259"/>
            <p14:sldId id="264"/>
            <p14:sldId id="267"/>
            <p14:sldId id="262"/>
            <p14:sldId id="266"/>
            <p14:sldId id="2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IL ROY" initials="DR" lastIdx="1" clrIdx="0">
    <p:extLst>
      <p:ext uri="{19B8F6BF-5375-455C-9EA6-DF929625EA0E}">
        <p15:presenceInfo xmlns:p15="http://schemas.microsoft.com/office/powerpoint/2012/main" userId="D'EVIL RO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45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FF365-C354-459D-BEDD-6E03CA22C6B1}" type="datetimeFigureOut">
              <a:rPr lang="en-US" smtClean="0"/>
              <a:t>5/19/2023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FC200-26CE-439A-A61D-8F9E72014234}" type="slidenum">
              <a:rPr lang="en-US" smtClean="0"/>
              <a:t>‹#›</a:t>
            </a:fld>
            <a:endParaRPr lang="en-US" dirty="0"/>
          </a:p>
        </p:txBody>
      </p:sp>
    </p:spTree>
    <p:extLst>
      <p:ext uri="{BB962C8B-B14F-4D97-AF65-F5344CB8AC3E}">
        <p14:creationId xmlns:p14="http://schemas.microsoft.com/office/powerpoint/2010/main" val="146951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814D-3875-4F77-ABE9-9098C67F3B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1D7892-5B61-4E35-83F6-B552BF2B5D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CDC449-2CF9-4F94-8CFE-D223108BE313}"/>
              </a:ext>
            </a:extLst>
          </p:cNvPr>
          <p:cNvSpPr>
            <a:spLocks noGrp="1"/>
          </p:cNvSpPr>
          <p:nvPr>
            <p:ph type="dt" sz="half" idx="10"/>
          </p:nvPr>
        </p:nvSpPr>
        <p:spPr/>
        <p:txBody>
          <a:bodyPr/>
          <a:lstStyle/>
          <a:p>
            <a:fld id="{4FA39D4D-E764-4EE6-9F42-8F397F15680F}" type="datetimeFigureOut">
              <a:rPr lang="en-US" smtClean="0"/>
              <a:t>5/19/2023</a:t>
            </a:fld>
            <a:endParaRPr lang="en-US" dirty="0"/>
          </a:p>
        </p:txBody>
      </p:sp>
      <p:sp>
        <p:nvSpPr>
          <p:cNvPr id="5" name="Footer Placeholder 4">
            <a:extLst>
              <a:ext uri="{FF2B5EF4-FFF2-40B4-BE49-F238E27FC236}">
                <a16:creationId xmlns:a16="http://schemas.microsoft.com/office/drawing/2014/main" id="{72F90B78-40F4-4BE7-A374-52CCE7E9CF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BD40CD-0EC4-4D0F-B24A-376B84AFE168}"/>
              </a:ext>
            </a:extLst>
          </p:cNvPr>
          <p:cNvSpPr>
            <a:spLocks noGrp="1"/>
          </p:cNvSpPr>
          <p:nvPr>
            <p:ph type="sldNum" sz="quarter" idx="12"/>
          </p:nvPr>
        </p:nvSpPr>
        <p:spPr/>
        <p:txBody>
          <a:bodyPr/>
          <a:lstStyle/>
          <a:p>
            <a:fld id="{2809F867-E96B-4D92-B0F4-7C13B25E3B99}" type="slidenum">
              <a:rPr lang="en-US" smtClean="0"/>
              <a:t>‹#›</a:t>
            </a:fld>
            <a:endParaRPr lang="en-US" dirty="0"/>
          </a:p>
        </p:txBody>
      </p:sp>
    </p:spTree>
    <p:extLst>
      <p:ext uri="{BB962C8B-B14F-4D97-AF65-F5344CB8AC3E}">
        <p14:creationId xmlns:p14="http://schemas.microsoft.com/office/powerpoint/2010/main" val="16898936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421C-808E-49CB-B44D-B4F899B430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9D317A-13AD-4924-9E49-85D012FAFF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48B18-4AC4-465B-B2D7-E51E224BDBBB}"/>
              </a:ext>
            </a:extLst>
          </p:cNvPr>
          <p:cNvSpPr>
            <a:spLocks noGrp="1"/>
          </p:cNvSpPr>
          <p:nvPr>
            <p:ph type="dt" sz="half" idx="10"/>
          </p:nvPr>
        </p:nvSpPr>
        <p:spPr/>
        <p:txBody>
          <a:bodyPr/>
          <a:lstStyle/>
          <a:p>
            <a:fld id="{4FA39D4D-E764-4EE6-9F42-8F397F15680F}" type="datetimeFigureOut">
              <a:rPr lang="en-US" smtClean="0"/>
              <a:t>5/19/2023</a:t>
            </a:fld>
            <a:endParaRPr lang="en-US" dirty="0"/>
          </a:p>
        </p:txBody>
      </p:sp>
      <p:sp>
        <p:nvSpPr>
          <p:cNvPr id="5" name="Footer Placeholder 4">
            <a:extLst>
              <a:ext uri="{FF2B5EF4-FFF2-40B4-BE49-F238E27FC236}">
                <a16:creationId xmlns:a16="http://schemas.microsoft.com/office/drawing/2014/main" id="{3E34333A-5221-4B61-9B8D-3CE715E507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CD37D1-604F-44ED-8E30-914869B0856C}"/>
              </a:ext>
            </a:extLst>
          </p:cNvPr>
          <p:cNvSpPr>
            <a:spLocks noGrp="1"/>
          </p:cNvSpPr>
          <p:nvPr>
            <p:ph type="sldNum" sz="quarter" idx="12"/>
          </p:nvPr>
        </p:nvSpPr>
        <p:spPr/>
        <p:txBody>
          <a:bodyPr/>
          <a:lstStyle/>
          <a:p>
            <a:fld id="{2809F867-E96B-4D92-B0F4-7C13B25E3B99}" type="slidenum">
              <a:rPr lang="en-US" smtClean="0"/>
              <a:t>‹#›</a:t>
            </a:fld>
            <a:endParaRPr lang="en-US" dirty="0"/>
          </a:p>
        </p:txBody>
      </p:sp>
    </p:spTree>
    <p:extLst>
      <p:ext uri="{BB962C8B-B14F-4D97-AF65-F5344CB8AC3E}">
        <p14:creationId xmlns:p14="http://schemas.microsoft.com/office/powerpoint/2010/main" val="261701842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6D904C-1947-4B32-9970-60EEF7776D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906224-F2DB-4FA8-AB93-758CD098CB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530CF-D425-40ED-A32D-2A58744D05F8}"/>
              </a:ext>
            </a:extLst>
          </p:cNvPr>
          <p:cNvSpPr>
            <a:spLocks noGrp="1"/>
          </p:cNvSpPr>
          <p:nvPr>
            <p:ph type="dt" sz="half" idx="10"/>
          </p:nvPr>
        </p:nvSpPr>
        <p:spPr/>
        <p:txBody>
          <a:bodyPr/>
          <a:lstStyle/>
          <a:p>
            <a:fld id="{4FA39D4D-E764-4EE6-9F42-8F397F15680F}" type="datetimeFigureOut">
              <a:rPr lang="en-US" smtClean="0"/>
              <a:t>5/19/2023</a:t>
            </a:fld>
            <a:endParaRPr lang="en-US" dirty="0"/>
          </a:p>
        </p:txBody>
      </p:sp>
      <p:sp>
        <p:nvSpPr>
          <p:cNvPr id="5" name="Footer Placeholder 4">
            <a:extLst>
              <a:ext uri="{FF2B5EF4-FFF2-40B4-BE49-F238E27FC236}">
                <a16:creationId xmlns:a16="http://schemas.microsoft.com/office/drawing/2014/main" id="{B6B341FF-38AC-4894-A9BD-621B2E298B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42A5BB-A1CF-4894-B417-2E0CE75A6471}"/>
              </a:ext>
            </a:extLst>
          </p:cNvPr>
          <p:cNvSpPr>
            <a:spLocks noGrp="1"/>
          </p:cNvSpPr>
          <p:nvPr>
            <p:ph type="sldNum" sz="quarter" idx="12"/>
          </p:nvPr>
        </p:nvSpPr>
        <p:spPr/>
        <p:txBody>
          <a:bodyPr/>
          <a:lstStyle/>
          <a:p>
            <a:fld id="{2809F867-E96B-4D92-B0F4-7C13B25E3B99}" type="slidenum">
              <a:rPr lang="en-US" smtClean="0"/>
              <a:t>‹#›</a:t>
            </a:fld>
            <a:endParaRPr lang="en-US" dirty="0"/>
          </a:p>
        </p:txBody>
      </p:sp>
    </p:spTree>
    <p:extLst>
      <p:ext uri="{BB962C8B-B14F-4D97-AF65-F5344CB8AC3E}">
        <p14:creationId xmlns:p14="http://schemas.microsoft.com/office/powerpoint/2010/main" val="115792671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CEE87-49C4-40CF-A696-AA03AD0D7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8B8D74-26A0-49BA-BE4B-CD275F81D1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BC36F-8315-4B88-9E3B-DC1F7DDE7787}"/>
              </a:ext>
            </a:extLst>
          </p:cNvPr>
          <p:cNvSpPr>
            <a:spLocks noGrp="1"/>
          </p:cNvSpPr>
          <p:nvPr>
            <p:ph type="dt" sz="half" idx="10"/>
          </p:nvPr>
        </p:nvSpPr>
        <p:spPr/>
        <p:txBody>
          <a:bodyPr/>
          <a:lstStyle/>
          <a:p>
            <a:fld id="{4FA39D4D-E764-4EE6-9F42-8F397F15680F}" type="datetimeFigureOut">
              <a:rPr lang="en-US" smtClean="0"/>
              <a:t>5/19/2023</a:t>
            </a:fld>
            <a:endParaRPr lang="en-US" dirty="0"/>
          </a:p>
        </p:txBody>
      </p:sp>
      <p:sp>
        <p:nvSpPr>
          <p:cNvPr id="5" name="Footer Placeholder 4">
            <a:extLst>
              <a:ext uri="{FF2B5EF4-FFF2-40B4-BE49-F238E27FC236}">
                <a16:creationId xmlns:a16="http://schemas.microsoft.com/office/drawing/2014/main" id="{A8D25810-710D-4C1C-BD7A-C5774583B8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683E02-C197-4E89-B440-25C5C8CF6567}"/>
              </a:ext>
            </a:extLst>
          </p:cNvPr>
          <p:cNvSpPr>
            <a:spLocks noGrp="1"/>
          </p:cNvSpPr>
          <p:nvPr>
            <p:ph type="sldNum" sz="quarter" idx="12"/>
          </p:nvPr>
        </p:nvSpPr>
        <p:spPr/>
        <p:txBody>
          <a:bodyPr/>
          <a:lstStyle/>
          <a:p>
            <a:fld id="{2809F867-E96B-4D92-B0F4-7C13B25E3B99}" type="slidenum">
              <a:rPr lang="en-US" smtClean="0"/>
              <a:t>‹#›</a:t>
            </a:fld>
            <a:endParaRPr lang="en-US" dirty="0"/>
          </a:p>
        </p:txBody>
      </p:sp>
    </p:spTree>
    <p:extLst>
      <p:ext uri="{BB962C8B-B14F-4D97-AF65-F5344CB8AC3E}">
        <p14:creationId xmlns:p14="http://schemas.microsoft.com/office/powerpoint/2010/main" val="274063007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15EEF-F528-4917-9E5B-58CB976EB8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3042BD-5E60-4A00-A6DC-F3006CF5F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C5FFC8-D8BD-44F2-A180-8C3D5A7D15E7}"/>
              </a:ext>
            </a:extLst>
          </p:cNvPr>
          <p:cNvSpPr>
            <a:spLocks noGrp="1"/>
          </p:cNvSpPr>
          <p:nvPr>
            <p:ph type="dt" sz="half" idx="10"/>
          </p:nvPr>
        </p:nvSpPr>
        <p:spPr/>
        <p:txBody>
          <a:bodyPr/>
          <a:lstStyle/>
          <a:p>
            <a:fld id="{4FA39D4D-E764-4EE6-9F42-8F397F15680F}" type="datetimeFigureOut">
              <a:rPr lang="en-US" smtClean="0"/>
              <a:t>5/19/2023</a:t>
            </a:fld>
            <a:endParaRPr lang="en-US" dirty="0"/>
          </a:p>
        </p:txBody>
      </p:sp>
      <p:sp>
        <p:nvSpPr>
          <p:cNvPr id="5" name="Footer Placeholder 4">
            <a:extLst>
              <a:ext uri="{FF2B5EF4-FFF2-40B4-BE49-F238E27FC236}">
                <a16:creationId xmlns:a16="http://schemas.microsoft.com/office/drawing/2014/main" id="{702FAED8-16AC-43FD-A37F-A551AD8CE5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D4F6354-C51D-4EB8-B357-516A5B768ED4}"/>
              </a:ext>
            </a:extLst>
          </p:cNvPr>
          <p:cNvSpPr>
            <a:spLocks noGrp="1"/>
          </p:cNvSpPr>
          <p:nvPr>
            <p:ph type="sldNum" sz="quarter" idx="12"/>
          </p:nvPr>
        </p:nvSpPr>
        <p:spPr/>
        <p:txBody>
          <a:bodyPr/>
          <a:lstStyle/>
          <a:p>
            <a:fld id="{2809F867-E96B-4D92-B0F4-7C13B25E3B99}" type="slidenum">
              <a:rPr lang="en-US" smtClean="0"/>
              <a:t>‹#›</a:t>
            </a:fld>
            <a:endParaRPr lang="en-US" dirty="0"/>
          </a:p>
        </p:txBody>
      </p:sp>
    </p:spTree>
    <p:extLst>
      <p:ext uri="{BB962C8B-B14F-4D97-AF65-F5344CB8AC3E}">
        <p14:creationId xmlns:p14="http://schemas.microsoft.com/office/powerpoint/2010/main" val="339884849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9E51-B1E7-4384-8107-81155130B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264BB6-AAEA-47AA-AAB3-34DE8FB54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61BA18-3E97-485A-A36B-B00CDE611C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B5A6D0-84F6-4DEC-B3C5-DD54C7533D97}"/>
              </a:ext>
            </a:extLst>
          </p:cNvPr>
          <p:cNvSpPr>
            <a:spLocks noGrp="1"/>
          </p:cNvSpPr>
          <p:nvPr>
            <p:ph type="dt" sz="half" idx="10"/>
          </p:nvPr>
        </p:nvSpPr>
        <p:spPr/>
        <p:txBody>
          <a:bodyPr/>
          <a:lstStyle/>
          <a:p>
            <a:fld id="{4FA39D4D-E764-4EE6-9F42-8F397F15680F}" type="datetimeFigureOut">
              <a:rPr lang="en-US" smtClean="0"/>
              <a:t>5/19/2023</a:t>
            </a:fld>
            <a:endParaRPr lang="en-US" dirty="0"/>
          </a:p>
        </p:txBody>
      </p:sp>
      <p:sp>
        <p:nvSpPr>
          <p:cNvPr id="6" name="Footer Placeholder 5">
            <a:extLst>
              <a:ext uri="{FF2B5EF4-FFF2-40B4-BE49-F238E27FC236}">
                <a16:creationId xmlns:a16="http://schemas.microsoft.com/office/drawing/2014/main" id="{BA0FD535-A069-4E73-B5AA-F339316C69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DB46020-9B45-4E93-A066-D4A320466285}"/>
              </a:ext>
            </a:extLst>
          </p:cNvPr>
          <p:cNvSpPr>
            <a:spLocks noGrp="1"/>
          </p:cNvSpPr>
          <p:nvPr>
            <p:ph type="sldNum" sz="quarter" idx="12"/>
          </p:nvPr>
        </p:nvSpPr>
        <p:spPr/>
        <p:txBody>
          <a:bodyPr/>
          <a:lstStyle/>
          <a:p>
            <a:fld id="{2809F867-E96B-4D92-B0F4-7C13B25E3B99}" type="slidenum">
              <a:rPr lang="en-US" smtClean="0"/>
              <a:t>‹#›</a:t>
            </a:fld>
            <a:endParaRPr lang="en-US" dirty="0"/>
          </a:p>
        </p:txBody>
      </p:sp>
    </p:spTree>
    <p:extLst>
      <p:ext uri="{BB962C8B-B14F-4D97-AF65-F5344CB8AC3E}">
        <p14:creationId xmlns:p14="http://schemas.microsoft.com/office/powerpoint/2010/main" val="349816641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9009-A7DE-4C85-BC54-42C61F190B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404CDA-5010-4001-97C1-B5BB9669E7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470BB0-607D-4FE1-9E4C-C4789B5B9D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D079-74C3-4212-B8E3-EFF9B6ECF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2C99F-1C89-4BF9-9A39-FFA12ADA02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EB998D-3592-4420-8EA2-0F6F374B8819}"/>
              </a:ext>
            </a:extLst>
          </p:cNvPr>
          <p:cNvSpPr>
            <a:spLocks noGrp="1"/>
          </p:cNvSpPr>
          <p:nvPr>
            <p:ph type="dt" sz="half" idx="10"/>
          </p:nvPr>
        </p:nvSpPr>
        <p:spPr/>
        <p:txBody>
          <a:bodyPr/>
          <a:lstStyle/>
          <a:p>
            <a:fld id="{4FA39D4D-E764-4EE6-9F42-8F397F15680F}" type="datetimeFigureOut">
              <a:rPr lang="en-US" smtClean="0"/>
              <a:t>5/19/2023</a:t>
            </a:fld>
            <a:endParaRPr lang="en-US" dirty="0"/>
          </a:p>
        </p:txBody>
      </p:sp>
      <p:sp>
        <p:nvSpPr>
          <p:cNvPr id="8" name="Footer Placeholder 7">
            <a:extLst>
              <a:ext uri="{FF2B5EF4-FFF2-40B4-BE49-F238E27FC236}">
                <a16:creationId xmlns:a16="http://schemas.microsoft.com/office/drawing/2014/main" id="{4BB0F904-4B23-4DAD-A015-AED269FDFEA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E45DC5C-B5A2-4469-979A-535D30F40998}"/>
              </a:ext>
            </a:extLst>
          </p:cNvPr>
          <p:cNvSpPr>
            <a:spLocks noGrp="1"/>
          </p:cNvSpPr>
          <p:nvPr>
            <p:ph type="sldNum" sz="quarter" idx="12"/>
          </p:nvPr>
        </p:nvSpPr>
        <p:spPr/>
        <p:txBody>
          <a:bodyPr/>
          <a:lstStyle/>
          <a:p>
            <a:fld id="{2809F867-E96B-4D92-B0F4-7C13B25E3B99}" type="slidenum">
              <a:rPr lang="en-US" smtClean="0"/>
              <a:t>‹#›</a:t>
            </a:fld>
            <a:endParaRPr lang="en-US" dirty="0"/>
          </a:p>
        </p:txBody>
      </p:sp>
    </p:spTree>
    <p:extLst>
      <p:ext uri="{BB962C8B-B14F-4D97-AF65-F5344CB8AC3E}">
        <p14:creationId xmlns:p14="http://schemas.microsoft.com/office/powerpoint/2010/main" val="192461969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2158-6F6E-48C5-87B4-9A40A962B3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EE2180-6015-4FC0-83FE-1D16C19CC10E}"/>
              </a:ext>
            </a:extLst>
          </p:cNvPr>
          <p:cNvSpPr>
            <a:spLocks noGrp="1"/>
          </p:cNvSpPr>
          <p:nvPr>
            <p:ph type="dt" sz="half" idx="10"/>
          </p:nvPr>
        </p:nvSpPr>
        <p:spPr/>
        <p:txBody>
          <a:bodyPr/>
          <a:lstStyle/>
          <a:p>
            <a:fld id="{4FA39D4D-E764-4EE6-9F42-8F397F15680F}" type="datetimeFigureOut">
              <a:rPr lang="en-US" smtClean="0"/>
              <a:t>5/19/2023</a:t>
            </a:fld>
            <a:endParaRPr lang="en-US" dirty="0"/>
          </a:p>
        </p:txBody>
      </p:sp>
      <p:sp>
        <p:nvSpPr>
          <p:cNvPr id="4" name="Footer Placeholder 3">
            <a:extLst>
              <a:ext uri="{FF2B5EF4-FFF2-40B4-BE49-F238E27FC236}">
                <a16:creationId xmlns:a16="http://schemas.microsoft.com/office/drawing/2014/main" id="{03EDCC96-8AE4-4230-B7F8-D743F203FE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2DC232B-2E47-4ADB-9284-753400EB3D5E}"/>
              </a:ext>
            </a:extLst>
          </p:cNvPr>
          <p:cNvSpPr>
            <a:spLocks noGrp="1"/>
          </p:cNvSpPr>
          <p:nvPr>
            <p:ph type="sldNum" sz="quarter" idx="12"/>
          </p:nvPr>
        </p:nvSpPr>
        <p:spPr/>
        <p:txBody>
          <a:bodyPr/>
          <a:lstStyle/>
          <a:p>
            <a:fld id="{2809F867-E96B-4D92-B0F4-7C13B25E3B99}" type="slidenum">
              <a:rPr lang="en-US" smtClean="0"/>
              <a:t>‹#›</a:t>
            </a:fld>
            <a:endParaRPr lang="en-US" dirty="0"/>
          </a:p>
        </p:txBody>
      </p:sp>
    </p:spTree>
    <p:extLst>
      <p:ext uri="{BB962C8B-B14F-4D97-AF65-F5344CB8AC3E}">
        <p14:creationId xmlns:p14="http://schemas.microsoft.com/office/powerpoint/2010/main" val="179674849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01849-3328-4AE6-A1E7-8122AACC75E2}"/>
              </a:ext>
            </a:extLst>
          </p:cNvPr>
          <p:cNvSpPr>
            <a:spLocks noGrp="1"/>
          </p:cNvSpPr>
          <p:nvPr>
            <p:ph type="dt" sz="half" idx="10"/>
          </p:nvPr>
        </p:nvSpPr>
        <p:spPr/>
        <p:txBody>
          <a:bodyPr/>
          <a:lstStyle/>
          <a:p>
            <a:fld id="{4FA39D4D-E764-4EE6-9F42-8F397F15680F}" type="datetimeFigureOut">
              <a:rPr lang="en-US" smtClean="0"/>
              <a:t>5/19/2023</a:t>
            </a:fld>
            <a:endParaRPr lang="en-US" dirty="0"/>
          </a:p>
        </p:txBody>
      </p:sp>
      <p:sp>
        <p:nvSpPr>
          <p:cNvPr id="3" name="Footer Placeholder 2">
            <a:extLst>
              <a:ext uri="{FF2B5EF4-FFF2-40B4-BE49-F238E27FC236}">
                <a16:creationId xmlns:a16="http://schemas.microsoft.com/office/drawing/2014/main" id="{A1A7726F-83B3-4588-A656-A458A54D911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AD39292-BE79-439F-8A90-F4D729EC7807}"/>
              </a:ext>
            </a:extLst>
          </p:cNvPr>
          <p:cNvSpPr>
            <a:spLocks noGrp="1"/>
          </p:cNvSpPr>
          <p:nvPr>
            <p:ph type="sldNum" sz="quarter" idx="12"/>
          </p:nvPr>
        </p:nvSpPr>
        <p:spPr/>
        <p:txBody>
          <a:bodyPr/>
          <a:lstStyle/>
          <a:p>
            <a:fld id="{2809F867-E96B-4D92-B0F4-7C13B25E3B99}" type="slidenum">
              <a:rPr lang="en-US" smtClean="0"/>
              <a:t>‹#›</a:t>
            </a:fld>
            <a:endParaRPr lang="en-US" dirty="0"/>
          </a:p>
        </p:txBody>
      </p:sp>
    </p:spTree>
    <p:extLst>
      <p:ext uri="{BB962C8B-B14F-4D97-AF65-F5344CB8AC3E}">
        <p14:creationId xmlns:p14="http://schemas.microsoft.com/office/powerpoint/2010/main" val="79867149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FA06-E4A8-477D-982F-F8AE21215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AC7C68-11FD-4F0A-AA39-9D1C9BB0E2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E484AB-5E32-4FDD-8CF1-E1EC758D4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3C9D58-7AC3-4CBF-8C9D-2B7A70947B0F}"/>
              </a:ext>
            </a:extLst>
          </p:cNvPr>
          <p:cNvSpPr>
            <a:spLocks noGrp="1"/>
          </p:cNvSpPr>
          <p:nvPr>
            <p:ph type="dt" sz="half" idx="10"/>
          </p:nvPr>
        </p:nvSpPr>
        <p:spPr/>
        <p:txBody>
          <a:bodyPr/>
          <a:lstStyle/>
          <a:p>
            <a:fld id="{4FA39D4D-E764-4EE6-9F42-8F397F15680F}" type="datetimeFigureOut">
              <a:rPr lang="en-US" smtClean="0"/>
              <a:t>5/19/2023</a:t>
            </a:fld>
            <a:endParaRPr lang="en-US" dirty="0"/>
          </a:p>
        </p:txBody>
      </p:sp>
      <p:sp>
        <p:nvSpPr>
          <p:cNvPr id="6" name="Footer Placeholder 5">
            <a:extLst>
              <a:ext uri="{FF2B5EF4-FFF2-40B4-BE49-F238E27FC236}">
                <a16:creationId xmlns:a16="http://schemas.microsoft.com/office/drawing/2014/main" id="{570F6C63-C78B-4257-853E-A114768E53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687C8B-4C19-4B75-AD9F-262D1127403D}"/>
              </a:ext>
            </a:extLst>
          </p:cNvPr>
          <p:cNvSpPr>
            <a:spLocks noGrp="1"/>
          </p:cNvSpPr>
          <p:nvPr>
            <p:ph type="sldNum" sz="quarter" idx="12"/>
          </p:nvPr>
        </p:nvSpPr>
        <p:spPr/>
        <p:txBody>
          <a:bodyPr/>
          <a:lstStyle/>
          <a:p>
            <a:fld id="{2809F867-E96B-4D92-B0F4-7C13B25E3B99}" type="slidenum">
              <a:rPr lang="en-US" smtClean="0"/>
              <a:t>‹#›</a:t>
            </a:fld>
            <a:endParaRPr lang="en-US" dirty="0"/>
          </a:p>
        </p:txBody>
      </p:sp>
    </p:spTree>
    <p:extLst>
      <p:ext uri="{BB962C8B-B14F-4D97-AF65-F5344CB8AC3E}">
        <p14:creationId xmlns:p14="http://schemas.microsoft.com/office/powerpoint/2010/main" val="371077533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EC0A4-106B-46E4-B369-253255204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24E738-18BD-4BEB-8EB7-E1034E1749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B846699-2F8E-443A-8AB0-57FD2E8EE9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223B10-CB0F-4AB9-BC44-C97CF3134F97}"/>
              </a:ext>
            </a:extLst>
          </p:cNvPr>
          <p:cNvSpPr>
            <a:spLocks noGrp="1"/>
          </p:cNvSpPr>
          <p:nvPr>
            <p:ph type="dt" sz="half" idx="10"/>
          </p:nvPr>
        </p:nvSpPr>
        <p:spPr/>
        <p:txBody>
          <a:bodyPr/>
          <a:lstStyle/>
          <a:p>
            <a:fld id="{4FA39D4D-E764-4EE6-9F42-8F397F15680F}" type="datetimeFigureOut">
              <a:rPr lang="en-US" smtClean="0"/>
              <a:t>5/19/2023</a:t>
            </a:fld>
            <a:endParaRPr lang="en-US" dirty="0"/>
          </a:p>
        </p:txBody>
      </p:sp>
      <p:sp>
        <p:nvSpPr>
          <p:cNvPr id="6" name="Footer Placeholder 5">
            <a:extLst>
              <a:ext uri="{FF2B5EF4-FFF2-40B4-BE49-F238E27FC236}">
                <a16:creationId xmlns:a16="http://schemas.microsoft.com/office/drawing/2014/main" id="{13EE47CB-92FB-4F91-A707-A7C7B3435A1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AF7B63C-8017-4EB9-9369-B58C325A8D0F}"/>
              </a:ext>
            </a:extLst>
          </p:cNvPr>
          <p:cNvSpPr>
            <a:spLocks noGrp="1"/>
          </p:cNvSpPr>
          <p:nvPr>
            <p:ph type="sldNum" sz="quarter" idx="12"/>
          </p:nvPr>
        </p:nvSpPr>
        <p:spPr/>
        <p:txBody>
          <a:bodyPr/>
          <a:lstStyle/>
          <a:p>
            <a:fld id="{2809F867-E96B-4D92-B0F4-7C13B25E3B99}" type="slidenum">
              <a:rPr lang="en-US" smtClean="0"/>
              <a:t>‹#›</a:t>
            </a:fld>
            <a:endParaRPr lang="en-US" dirty="0"/>
          </a:p>
        </p:txBody>
      </p:sp>
    </p:spTree>
    <p:extLst>
      <p:ext uri="{BB962C8B-B14F-4D97-AF65-F5344CB8AC3E}">
        <p14:creationId xmlns:p14="http://schemas.microsoft.com/office/powerpoint/2010/main" val="165830317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8633E-E3AE-4C03-9699-909C72F174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5D9F6-7D67-491C-9EE8-A4CD48D83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5B029-9E7A-46E0-A795-16FD672F64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39D4D-E764-4EE6-9F42-8F397F15680F}" type="datetimeFigureOut">
              <a:rPr lang="en-US" smtClean="0"/>
              <a:t>5/19/2023</a:t>
            </a:fld>
            <a:endParaRPr lang="en-US" dirty="0"/>
          </a:p>
        </p:txBody>
      </p:sp>
      <p:sp>
        <p:nvSpPr>
          <p:cNvPr id="5" name="Footer Placeholder 4">
            <a:extLst>
              <a:ext uri="{FF2B5EF4-FFF2-40B4-BE49-F238E27FC236}">
                <a16:creationId xmlns:a16="http://schemas.microsoft.com/office/drawing/2014/main" id="{57CB2A81-B7CF-4EAE-BB8E-1C90E9E390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C8E52E-E456-477A-9B4D-8764442968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9F867-E96B-4D92-B0F4-7C13B25E3B99}" type="slidenum">
              <a:rPr lang="en-US" smtClean="0"/>
              <a:t>‹#›</a:t>
            </a:fld>
            <a:endParaRPr lang="en-US" dirty="0"/>
          </a:p>
        </p:txBody>
      </p:sp>
    </p:spTree>
    <p:extLst>
      <p:ext uri="{BB962C8B-B14F-4D97-AF65-F5344CB8AC3E}">
        <p14:creationId xmlns:p14="http://schemas.microsoft.com/office/powerpoint/2010/main" val="1315542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webp"/><Relationship Id="rId3" Type="http://schemas.openxmlformats.org/officeDocument/2006/relationships/image" Target="../media/image6.jpg"/><Relationship Id="rId7" Type="http://schemas.openxmlformats.org/officeDocument/2006/relationships/image" Target="../media/image10.webp"/><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896005-76D4-49B2-A82E-DF7B418BC7F2}"/>
              </a:ext>
            </a:extLst>
          </p:cNvPr>
          <p:cNvSpPr/>
          <p:nvPr/>
        </p:nvSpPr>
        <p:spPr>
          <a:xfrm>
            <a:off x="390727" y="165370"/>
            <a:ext cx="11410545" cy="642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extBox 4">
            <a:extLst>
              <a:ext uri="{FF2B5EF4-FFF2-40B4-BE49-F238E27FC236}">
                <a16:creationId xmlns:a16="http://schemas.microsoft.com/office/drawing/2014/main" id="{A6F76014-0D5B-47DF-AABD-77415503938A}"/>
              </a:ext>
            </a:extLst>
          </p:cNvPr>
          <p:cNvSpPr txBox="1"/>
          <p:nvPr/>
        </p:nvSpPr>
        <p:spPr>
          <a:xfrm>
            <a:off x="1996100" y="106138"/>
            <a:ext cx="9860330"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i="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SITYOG INSTITUTE OF TECHNOLOGY</a:t>
            </a:r>
          </a:p>
          <a:p>
            <a:pPr algn="ctr"/>
            <a:r>
              <a:rPr lang="en-US" sz="4000" b="1" i="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AURNAGABAD(BIHAR)</a:t>
            </a:r>
          </a:p>
        </p:txBody>
      </p:sp>
      <p:pic>
        <p:nvPicPr>
          <p:cNvPr id="3" name="Picture 2">
            <a:extLst>
              <a:ext uri="{FF2B5EF4-FFF2-40B4-BE49-F238E27FC236}">
                <a16:creationId xmlns:a16="http://schemas.microsoft.com/office/drawing/2014/main" id="{13C1527E-8064-4189-B446-63193D97A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938" y="1344517"/>
            <a:ext cx="8955216" cy="1764847"/>
          </a:xfrm>
          <a:prstGeom prst="rect">
            <a:avLst/>
          </a:prstGeom>
          <a:ln>
            <a:noFill/>
          </a:ln>
          <a:effectLst>
            <a:softEdge rad="112500"/>
          </a:effectLst>
        </p:spPr>
      </p:pic>
      <p:sp>
        <p:nvSpPr>
          <p:cNvPr id="8" name="TextBox 7">
            <a:extLst>
              <a:ext uri="{FF2B5EF4-FFF2-40B4-BE49-F238E27FC236}">
                <a16:creationId xmlns:a16="http://schemas.microsoft.com/office/drawing/2014/main" id="{D2E2658C-78C1-4CF8-A5F5-9BE437820216}"/>
              </a:ext>
            </a:extLst>
          </p:cNvPr>
          <p:cNvSpPr txBox="1"/>
          <p:nvPr/>
        </p:nvSpPr>
        <p:spPr>
          <a:xfrm>
            <a:off x="9570720" y="3032303"/>
            <a:ext cx="2032986" cy="369332"/>
          </a:xfrm>
          <a:prstGeom prst="rect">
            <a:avLst/>
          </a:prstGeom>
          <a:noFill/>
        </p:spPr>
        <p:txBody>
          <a:bodyPr wrap="square" rtlCol="0">
            <a:spAutoFit/>
          </a:bodyPr>
          <a:lstStyle/>
          <a:p>
            <a:r>
              <a:rPr lang="en-US" dirty="0"/>
              <a:t>Infrastructure of SIT</a:t>
            </a:r>
          </a:p>
        </p:txBody>
      </p:sp>
      <p:sp>
        <p:nvSpPr>
          <p:cNvPr id="10" name="TextBox 9">
            <a:extLst>
              <a:ext uri="{FF2B5EF4-FFF2-40B4-BE49-F238E27FC236}">
                <a16:creationId xmlns:a16="http://schemas.microsoft.com/office/drawing/2014/main" id="{6F5C7213-8140-45A7-A36D-BD6557DEDDB6}"/>
              </a:ext>
            </a:extLst>
          </p:cNvPr>
          <p:cNvSpPr txBox="1"/>
          <p:nvPr/>
        </p:nvSpPr>
        <p:spPr>
          <a:xfrm>
            <a:off x="5000423" y="3308912"/>
            <a:ext cx="4102462" cy="1292662"/>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Presentation on :</a:t>
            </a:r>
          </a:p>
          <a:p>
            <a:pPr algn="ctr"/>
            <a:r>
              <a:rPr lang="en-US" sz="2400" dirty="0"/>
              <a:t>BLUETOOTH CONTROLLER BOT </a:t>
            </a:r>
          </a:p>
          <a:p>
            <a:pPr algn="ctr"/>
            <a:r>
              <a:rPr lang="en-US" sz="2000" dirty="0">
                <a:latin typeface="Times New Roman" panose="02020603050405020304" pitchFamily="18" charset="0"/>
                <a:cs typeface="Times New Roman" panose="02020603050405020304" pitchFamily="18" charset="0"/>
              </a:rPr>
              <a:t>using Arduino uno</a:t>
            </a:r>
          </a:p>
          <a:p>
            <a:pPr algn="ctr"/>
            <a:endParaRPr lang="en-US" dirty="0"/>
          </a:p>
        </p:txBody>
      </p:sp>
      <p:sp>
        <p:nvSpPr>
          <p:cNvPr id="14" name="TextBox 13">
            <a:extLst>
              <a:ext uri="{FF2B5EF4-FFF2-40B4-BE49-F238E27FC236}">
                <a16:creationId xmlns:a16="http://schemas.microsoft.com/office/drawing/2014/main" id="{82B90332-5FCC-4DC7-BDD5-2F3F8DB699C2}"/>
              </a:ext>
            </a:extLst>
          </p:cNvPr>
          <p:cNvSpPr txBox="1"/>
          <p:nvPr/>
        </p:nvSpPr>
        <p:spPr>
          <a:xfrm>
            <a:off x="4974662" y="4353397"/>
            <a:ext cx="4573767" cy="1077218"/>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Presented By:</a:t>
            </a:r>
          </a:p>
          <a:p>
            <a:pPr algn="ctr"/>
            <a:r>
              <a:rPr lang="en-US" sz="1600" dirty="0">
                <a:latin typeface="Times New Roman" panose="02020603050405020304" pitchFamily="18" charset="0"/>
                <a:cs typeface="Times New Roman" panose="02020603050405020304" pitchFamily="18" charset="0"/>
              </a:rPr>
              <a:t>Students of </a:t>
            </a:r>
          </a:p>
          <a:p>
            <a:pPr algn="ctr"/>
            <a:r>
              <a:rPr lang="en-US" sz="1600" dirty="0">
                <a:latin typeface="Times New Roman" panose="02020603050405020304" pitchFamily="18" charset="0"/>
                <a:cs typeface="Times New Roman" panose="02020603050405020304" pitchFamily="18" charset="0"/>
              </a:rPr>
              <a:t>Computer Science And Engineering Department</a:t>
            </a:r>
          </a:p>
          <a:p>
            <a:pPr algn="ctr"/>
            <a:r>
              <a:rPr lang="en-US" sz="1600" dirty="0">
                <a:latin typeface="Times New Roman" panose="02020603050405020304" pitchFamily="18" charset="0"/>
                <a:cs typeface="Times New Roman" panose="02020603050405020304" pitchFamily="18" charset="0"/>
              </a:rPr>
              <a:t>Sityog Institute of Technology, Aurangabad(Bihar)</a:t>
            </a:r>
            <a:endParaRPr lang="en-US" sz="2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676ED90-3582-43A3-932F-2A042E57196F}"/>
              </a:ext>
            </a:extLst>
          </p:cNvPr>
          <p:cNvSpPr txBox="1"/>
          <p:nvPr/>
        </p:nvSpPr>
        <p:spPr>
          <a:xfrm>
            <a:off x="8197555" y="5579462"/>
            <a:ext cx="3952930" cy="1169551"/>
          </a:xfrm>
          <a:prstGeom prst="rect">
            <a:avLst/>
          </a:prstGeom>
          <a:noFill/>
        </p:spPr>
        <p:txBody>
          <a:bodyPr wrap="square" rtlCol="0">
            <a:spAutoFit/>
          </a:bodyPr>
          <a:lstStyle/>
          <a:p>
            <a:r>
              <a:rPr lang="en-US" sz="1400" dirty="0"/>
              <a:t>Team Members:</a:t>
            </a:r>
          </a:p>
          <a:p>
            <a:r>
              <a:rPr lang="en-US" sz="1400" dirty="0"/>
              <a:t>Abhishik Kumar 19CSE32  ( Developer )</a:t>
            </a:r>
          </a:p>
          <a:p>
            <a:r>
              <a:rPr lang="en-US" sz="1400" dirty="0"/>
              <a:t>Vivek Kumar 19CSE38        (Designer)</a:t>
            </a:r>
          </a:p>
          <a:p>
            <a:r>
              <a:rPr lang="en-US" sz="1400" dirty="0"/>
              <a:t>Sonam Bharti 18CS10        (Supporting)</a:t>
            </a:r>
          </a:p>
          <a:p>
            <a:r>
              <a:rPr lang="en-US" sz="1400" dirty="0"/>
              <a:t>Maheshwaranand Upadhyay 19cse25 (Assembler)</a:t>
            </a:r>
          </a:p>
        </p:txBody>
      </p:sp>
      <p:sp>
        <p:nvSpPr>
          <p:cNvPr id="13" name="Rectangle 12">
            <a:extLst>
              <a:ext uri="{FF2B5EF4-FFF2-40B4-BE49-F238E27FC236}">
                <a16:creationId xmlns:a16="http://schemas.microsoft.com/office/drawing/2014/main" id="{04235131-9CE9-4429-8F2A-FE82E7374044}"/>
              </a:ext>
            </a:extLst>
          </p:cNvPr>
          <p:cNvSpPr/>
          <p:nvPr/>
        </p:nvSpPr>
        <p:spPr>
          <a:xfrm>
            <a:off x="974246" y="165369"/>
            <a:ext cx="1281274" cy="1179147"/>
          </a:xfrm>
          <a:prstGeom prst="rect">
            <a:avLst/>
          </a:prstGeom>
          <a:blipFill dpi="0" rotWithShape="1">
            <a:blip r:embed="rId4">
              <a:extLst>
                <a:ext uri="{28A0092B-C50C-407E-A947-70E740481C1C}">
                  <a14:useLocalDpi xmlns:a14="http://schemas.microsoft.com/office/drawing/2010/main" val="0"/>
                </a:ext>
              </a:extLst>
            </a:blip>
            <a:srcRect/>
            <a:stretch>
              <a:fillRect l="-16" r="-637868" b="-1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70165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9336-B7D5-4682-B341-5EE79097E378}"/>
              </a:ext>
            </a:extLst>
          </p:cNvPr>
          <p:cNvSpPr txBox="1"/>
          <p:nvPr/>
        </p:nvSpPr>
        <p:spPr>
          <a:xfrm>
            <a:off x="243281" y="285226"/>
            <a:ext cx="5922627" cy="584775"/>
          </a:xfrm>
          <a:prstGeom prst="rect">
            <a:avLst/>
          </a:prstGeom>
          <a:noFill/>
        </p:spPr>
        <p:txBody>
          <a:bodyPr wrap="square" rtlCol="0">
            <a:spAutoFit/>
          </a:bodyPr>
          <a:lstStyle/>
          <a:p>
            <a:r>
              <a:rPr lang="en-US" sz="3200" i="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REFRENCES :</a:t>
            </a:r>
          </a:p>
        </p:txBody>
      </p:sp>
      <p:cxnSp>
        <p:nvCxnSpPr>
          <p:cNvPr id="4" name="Straight Connector 3">
            <a:extLst>
              <a:ext uri="{FF2B5EF4-FFF2-40B4-BE49-F238E27FC236}">
                <a16:creationId xmlns:a16="http://schemas.microsoft.com/office/drawing/2014/main" id="{A55AEBA9-EF9A-4DE8-BC93-9F472C36533A}"/>
              </a:ext>
            </a:extLst>
          </p:cNvPr>
          <p:cNvCxnSpPr/>
          <p:nvPr/>
        </p:nvCxnSpPr>
        <p:spPr>
          <a:xfrm>
            <a:off x="318782" y="780176"/>
            <a:ext cx="67615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A08D1AE-78B7-4BDB-BA00-0BBC28D1E2E9}"/>
              </a:ext>
            </a:extLst>
          </p:cNvPr>
          <p:cNvSpPr txBox="1"/>
          <p:nvPr/>
        </p:nvSpPr>
        <p:spPr>
          <a:xfrm>
            <a:off x="243281" y="870001"/>
            <a:ext cx="6761526" cy="4247317"/>
          </a:xfrm>
          <a:prstGeom prst="rect">
            <a:avLst/>
          </a:prstGeom>
          <a:noFill/>
        </p:spPr>
        <p:txBody>
          <a:bodyPr wrap="square" rtlCol="0">
            <a:spAutoFit/>
          </a:bodyPr>
          <a:lstStyle/>
          <a:p>
            <a:r>
              <a:rPr lang="en-US" dirty="0">
                <a:solidFill>
                  <a:schemeClr val="bg1"/>
                </a:solidFill>
              </a:rPr>
              <a:t>Maximum content in this ppt written by us. Some of contents taking from google and these books :-</a:t>
            </a:r>
          </a:p>
          <a:p>
            <a:pPr marL="285750" indent="-285750">
              <a:buFont typeface="Arial" panose="020B0604020202020204" pitchFamily="34" charset="0"/>
              <a:buChar char="•"/>
            </a:pPr>
            <a:r>
              <a:rPr lang="en-US" dirty="0">
                <a:solidFill>
                  <a:schemeClr val="bg1"/>
                </a:solidFill>
              </a:rPr>
              <a:t>K. Morioka, J.-H. Lee, and H. Hashimoto, “Human-following mobile robot in a distributed intelligent sensor network,” IEEE Trans. Ind. Electron., vol. 51, no. 1, pp. 229–237, Feb. 2004. ]</a:t>
            </a:r>
          </a:p>
          <a:p>
            <a:pPr marL="285750" indent="-285750">
              <a:buFont typeface="Arial" panose="020B0604020202020204" pitchFamily="34" charset="0"/>
              <a:buChar char="•"/>
            </a:pPr>
            <a:r>
              <a:rPr lang="en-US" dirty="0">
                <a:solidFill>
                  <a:schemeClr val="bg1"/>
                </a:solidFill>
              </a:rPr>
              <a:t>Y. Matsumoto and A. Zelinsky, “Real-time face tracking system for human-robot interaction,” in 1999 IEEE International Conference on Systems, Man, and Cybernetics, 1999. IEEE SMC ’99 Conference Proceedings, 1999, vol. 2, pp. 830– 835 vol.2.</a:t>
            </a:r>
          </a:p>
          <a:p>
            <a:pPr marL="285750" indent="-285750">
              <a:buFont typeface="Arial" panose="020B0604020202020204" pitchFamily="34" charset="0"/>
              <a:buChar char="•"/>
            </a:pPr>
            <a:r>
              <a:rPr lang="en-US" dirty="0">
                <a:solidFill>
                  <a:schemeClr val="bg1"/>
                </a:solidFill>
              </a:rPr>
              <a:t>T. Yoshimi, M. Nishiyama, T. Sonoura, H. Nakamoto, S. Tokura, H. Sato, F. Ozaki, N. Matsuhira, and H. Mizoguchi, “Development of a Person Following Robot with Vision Based Target Detection,” in 2006 IEEE/RSJ International Conference on Intelligent Robots and Systems, 2006, pp. 5286–5291. </a:t>
            </a:r>
          </a:p>
          <a:p>
            <a:endParaRPr lang="en-US" dirty="0">
              <a:solidFill>
                <a:schemeClr val="bg1"/>
              </a:solidFill>
            </a:endParaRPr>
          </a:p>
        </p:txBody>
      </p:sp>
    </p:spTree>
    <p:extLst>
      <p:ext uri="{BB962C8B-B14F-4D97-AF65-F5344CB8AC3E}">
        <p14:creationId xmlns:p14="http://schemas.microsoft.com/office/powerpoint/2010/main" val="995165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950"/>
                            </p:stCondLst>
                            <p:childTnLst>
                              <p:par>
                                <p:cTn id="10" presetID="22" presetClass="entr" presetSubtype="8" fill="hold" grpId="0" nodeType="afterEffect">
                                  <p:stCondLst>
                                    <p:cond delay="500"/>
                                  </p:stCondLst>
                                  <p:iterate type="wd">
                                    <p:tmPct val="10000"/>
                                  </p:iterate>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2850"/>
                            </p:stCondLst>
                            <p:childTnLst>
                              <p:par>
                                <p:cTn id="14" presetID="22" presetClass="entr" presetSubtype="8" fill="hold" grpId="0" nodeType="afterEffect">
                                  <p:stCondLst>
                                    <p:cond delay="1000"/>
                                  </p:stCondLst>
                                  <p:iterate type="wd">
                                    <p:tmPct val="10000"/>
                                  </p:iterate>
                                  <p:childTnLst>
                                    <p:set>
                                      <p:cBhvr>
                                        <p:cTn id="15" dur="1" fill="hold">
                                          <p:stCondLst>
                                            <p:cond delay="0"/>
                                          </p:stCondLst>
                                        </p:cTn>
                                        <p:tgtEl>
                                          <p:spTgt spid="5">
                                            <p:txEl>
                                              <p:pRg st="1" end="1"/>
                                            </p:txEl>
                                          </p:spTgt>
                                        </p:tgtEl>
                                        <p:attrNameLst>
                                          <p:attrName>style.visibility</p:attrName>
                                        </p:attrNameLst>
                                      </p:cBhvr>
                                      <p:to>
                                        <p:strVal val="visible"/>
                                      </p:to>
                                    </p:set>
                                    <p:animEffect transition="in" filter="wipe(left)">
                                      <p:cBhvr>
                                        <p:cTn id="16" dur="500"/>
                                        <p:tgtEl>
                                          <p:spTgt spid="5">
                                            <p:txEl>
                                              <p:pRg st="1" end="1"/>
                                            </p:txEl>
                                          </p:spTgt>
                                        </p:tgtEl>
                                      </p:cBhvr>
                                    </p:animEffect>
                                  </p:childTnLst>
                                </p:cTn>
                              </p:par>
                            </p:childTnLst>
                          </p:cTn>
                        </p:par>
                        <p:par>
                          <p:cTn id="17" fill="hold">
                            <p:stCondLst>
                              <p:cond delay="6800"/>
                            </p:stCondLst>
                            <p:childTnLst>
                              <p:par>
                                <p:cTn id="18" presetID="22" presetClass="entr" presetSubtype="8" fill="hold" grpId="0" nodeType="afterEffect">
                                  <p:stCondLst>
                                    <p:cond delay="1000"/>
                                  </p:stCondLst>
                                  <p:iterate type="wd">
                                    <p:tmPct val="10000"/>
                                  </p:iterate>
                                  <p:childTnLst>
                                    <p:set>
                                      <p:cBhvr>
                                        <p:cTn id="19" dur="1" fill="hold">
                                          <p:stCondLst>
                                            <p:cond delay="0"/>
                                          </p:stCondLst>
                                        </p:cTn>
                                        <p:tgtEl>
                                          <p:spTgt spid="5">
                                            <p:txEl>
                                              <p:pRg st="2" end="2"/>
                                            </p:txEl>
                                          </p:spTgt>
                                        </p:tgtEl>
                                        <p:attrNameLst>
                                          <p:attrName>style.visibility</p:attrName>
                                        </p:attrNameLst>
                                      </p:cBhvr>
                                      <p:to>
                                        <p:strVal val="visible"/>
                                      </p:to>
                                    </p:set>
                                    <p:animEffect transition="in" filter="wipe(left)">
                                      <p:cBhvr>
                                        <p:cTn id="20" dur="500"/>
                                        <p:tgtEl>
                                          <p:spTgt spid="5">
                                            <p:txEl>
                                              <p:pRg st="2" end="2"/>
                                            </p:txEl>
                                          </p:spTgt>
                                        </p:tgtEl>
                                      </p:cBhvr>
                                    </p:animEffect>
                                  </p:childTnLst>
                                </p:cTn>
                              </p:par>
                            </p:childTnLst>
                          </p:cTn>
                        </p:par>
                        <p:par>
                          <p:cTn id="21" fill="hold">
                            <p:stCondLst>
                              <p:cond delay="10900"/>
                            </p:stCondLst>
                            <p:childTnLst>
                              <p:par>
                                <p:cTn id="22" presetID="22" presetClass="entr" presetSubtype="8" fill="hold" grpId="0" nodeType="afterEffect">
                                  <p:stCondLst>
                                    <p:cond delay="1000"/>
                                  </p:stCondLst>
                                  <p:iterate type="wd">
                                    <p:tmPct val="10000"/>
                                  </p:iterate>
                                  <p:childTnLst>
                                    <p:set>
                                      <p:cBhvr>
                                        <p:cTn id="23" dur="1" fill="hold">
                                          <p:stCondLst>
                                            <p:cond delay="0"/>
                                          </p:stCondLst>
                                        </p:cTn>
                                        <p:tgtEl>
                                          <p:spTgt spid="5">
                                            <p:txEl>
                                              <p:pRg st="3" end="3"/>
                                            </p:txEl>
                                          </p:spTgt>
                                        </p:tgtEl>
                                        <p:attrNameLst>
                                          <p:attrName>style.visibility</p:attrName>
                                        </p:attrNameLst>
                                      </p:cBhvr>
                                      <p:to>
                                        <p:strVal val="visible"/>
                                      </p:to>
                                    </p:set>
                                    <p:animEffect transition="in" filter="wipe(left)">
                                      <p:cBhvr>
                                        <p:cTn id="2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advAuto="50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DE930A-4349-426B-927A-71BE8C093C42}"/>
              </a:ext>
            </a:extLst>
          </p:cNvPr>
          <p:cNvSpPr txBox="1"/>
          <p:nvPr/>
        </p:nvSpPr>
        <p:spPr>
          <a:xfrm>
            <a:off x="3570513" y="2551611"/>
            <a:ext cx="6818813" cy="1375955"/>
          </a:xfrm>
          <a:prstGeom prst="rect">
            <a:avLst/>
          </a:prstGeom>
          <a:noFill/>
        </p:spPr>
        <p:txBody>
          <a:bodyPr wrap="square" rtlCol="0">
            <a:spAutoFit/>
          </a:bodyPr>
          <a:lstStyle/>
          <a:p>
            <a:r>
              <a:rPr lang="en-US" sz="8000" dirty="0">
                <a:latin typeface="Times New Roman" panose="02020603050405020304" pitchFamily="18" charset="0"/>
                <a:cs typeface="Times New Roman" panose="02020603050405020304" pitchFamily="18" charset="0"/>
              </a:rPr>
              <a:t>THANKS YOU </a:t>
            </a:r>
          </a:p>
        </p:txBody>
      </p:sp>
    </p:spTree>
    <p:extLst>
      <p:ext uri="{BB962C8B-B14F-4D97-AF65-F5344CB8AC3E}">
        <p14:creationId xmlns:p14="http://schemas.microsoft.com/office/powerpoint/2010/main" val="24838445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67CD58-EC2F-48F7-A8BD-D499FDB4E9A1}"/>
              </a:ext>
            </a:extLst>
          </p:cNvPr>
          <p:cNvSpPr/>
          <p:nvPr/>
        </p:nvSpPr>
        <p:spPr>
          <a:xfrm>
            <a:off x="234462" y="199292"/>
            <a:ext cx="7795846" cy="726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FBF78BF-04C5-4794-B68E-6A07E8C95C43}"/>
              </a:ext>
            </a:extLst>
          </p:cNvPr>
          <p:cNvSpPr txBox="1"/>
          <p:nvPr/>
        </p:nvSpPr>
        <p:spPr>
          <a:xfrm>
            <a:off x="341745" y="199292"/>
            <a:ext cx="8703129" cy="6555641"/>
          </a:xfrm>
          <a:prstGeom prst="rect">
            <a:avLst/>
          </a:prstGeom>
          <a:noFill/>
        </p:spPr>
        <p:txBody>
          <a:bodyPr wrap="square" rtlCol="0">
            <a:spAutoFit/>
          </a:bodyPr>
          <a:lstStyle/>
          <a:p>
            <a:r>
              <a:rPr lang="en-US" sz="2800" dirty="0">
                <a:solidFill>
                  <a:schemeClr val="bg1"/>
                </a:solidFill>
                <a:latin typeface="Arial Black" panose="020B0A04020102020204" pitchFamily="34" charset="0"/>
              </a:rPr>
              <a:t>Content in this Presentation of </a:t>
            </a:r>
          </a:p>
          <a:p>
            <a:r>
              <a:rPr lang="en-US" sz="28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Bluetooth controller Bot </a:t>
            </a:r>
            <a:r>
              <a:rPr lang="en-US" sz="2800" b="1" i="1" dirty="0">
                <a:solidFill>
                  <a:schemeClr val="bg1"/>
                </a:solidFill>
                <a:latin typeface="Arial Black" panose="020B0A04020102020204" pitchFamily="34" charset="0"/>
              </a:rPr>
              <a:t>:</a:t>
            </a:r>
          </a:p>
          <a:p>
            <a:endParaRPr lang="en-US" sz="2800" dirty="0">
              <a:solidFill>
                <a:schemeClr val="bg1"/>
              </a:solidFill>
              <a:latin typeface="Arial Black" panose="020B0A04020102020204" pitchFamily="34" charset="0"/>
            </a:endParaRPr>
          </a:p>
          <a:p>
            <a:endParaRPr lang="en-US" sz="2800" dirty="0">
              <a:solidFill>
                <a:schemeClr val="bg1"/>
              </a:solidFill>
              <a:latin typeface="Arial Black" panose="020B0A04020102020204" pitchFamily="34" charset="0"/>
            </a:endParaRPr>
          </a:p>
          <a:p>
            <a:pPr marL="457200" indent="-457200">
              <a:buFont typeface="Wingdings" panose="05000000000000000000" pitchFamily="2" charset="2"/>
              <a:buChar char="q"/>
            </a:pPr>
            <a:r>
              <a:rPr lang="en-US" sz="2800" dirty="0">
                <a:solidFill>
                  <a:schemeClr val="bg1"/>
                </a:solidFill>
                <a:latin typeface="Arial Black" panose="020B0A04020102020204" pitchFamily="34" charset="0"/>
              </a:rPr>
              <a:t>Introduction.</a:t>
            </a:r>
          </a:p>
          <a:p>
            <a:pPr marL="457200" indent="-457200">
              <a:buFont typeface="Wingdings" panose="05000000000000000000" pitchFamily="2" charset="2"/>
              <a:buChar char="q"/>
            </a:pPr>
            <a:r>
              <a:rPr lang="en-US" sz="2800" dirty="0">
                <a:solidFill>
                  <a:schemeClr val="bg1"/>
                </a:solidFill>
                <a:latin typeface="Arial Black" panose="020B0A04020102020204" pitchFamily="34" charset="0"/>
              </a:rPr>
              <a:t>Components.</a:t>
            </a:r>
          </a:p>
          <a:p>
            <a:pPr marL="457200" indent="-457200">
              <a:buFont typeface="Wingdings" panose="05000000000000000000" pitchFamily="2" charset="2"/>
              <a:buChar char="q"/>
            </a:pPr>
            <a:r>
              <a:rPr lang="en-US" sz="2800" dirty="0">
                <a:solidFill>
                  <a:schemeClr val="bg1"/>
                </a:solidFill>
                <a:latin typeface="Arial Black" panose="020B0A04020102020204" pitchFamily="34" charset="0"/>
              </a:rPr>
              <a:t>System Architecture.</a:t>
            </a:r>
          </a:p>
          <a:p>
            <a:pPr marL="457200" indent="-457200">
              <a:buFont typeface="Wingdings" panose="05000000000000000000" pitchFamily="2" charset="2"/>
              <a:buChar char="q"/>
            </a:pPr>
            <a:r>
              <a:rPr lang="en-US" sz="2800" dirty="0">
                <a:solidFill>
                  <a:schemeClr val="bg1"/>
                </a:solidFill>
                <a:latin typeface="Arial Black" panose="020B0A04020102020204" pitchFamily="34" charset="0"/>
              </a:rPr>
              <a:t>Programming.</a:t>
            </a:r>
          </a:p>
          <a:p>
            <a:pPr marL="457200" indent="-457200">
              <a:buFont typeface="Wingdings" panose="05000000000000000000" pitchFamily="2" charset="2"/>
              <a:buChar char="q"/>
            </a:pPr>
            <a:r>
              <a:rPr lang="en-US" sz="2800" dirty="0">
                <a:solidFill>
                  <a:schemeClr val="bg1"/>
                </a:solidFill>
                <a:latin typeface="Arial Black" panose="020B0A04020102020204" pitchFamily="34" charset="0"/>
              </a:rPr>
              <a:t>Working.</a:t>
            </a:r>
          </a:p>
          <a:p>
            <a:pPr marL="457200" indent="-457200">
              <a:buFont typeface="Wingdings" panose="05000000000000000000" pitchFamily="2" charset="2"/>
              <a:buChar char="q"/>
            </a:pPr>
            <a:r>
              <a:rPr lang="en-US" sz="2800" dirty="0">
                <a:solidFill>
                  <a:schemeClr val="bg1"/>
                </a:solidFill>
                <a:latin typeface="Arial Black" panose="020B0A04020102020204" pitchFamily="34" charset="0"/>
              </a:rPr>
              <a:t>Future Works.</a:t>
            </a:r>
          </a:p>
          <a:p>
            <a:pPr marL="457200" indent="-457200">
              <a:buFont typeface="Wingdings" panose="05000000000000000000" pitchFamily="2" charset="2"/>
              <a:buChar char="q"/>
            </a:pPr>
            <a:r>
              <a:rPr lang="en-US" sz="2800" dirty="0">
                <a:solidFill>
                  <a:schemeClr val="bg1"/>
                </a:solidFill>
                <a:latin typeface="Arial Black" panose="020B0A04020102020204" pitchFamily="34" charset="0"/>
              </a:rPr>
              <a:t>Conclusion.</a:t>
            </a:r>
          </a:p>
          <a:p>
            <a:pPr marL="457200" indent="-457200">
              <a:buFont typeface="Wingdings" panose="05000000000000000000" pitchFamily="2" charset="2"/>
              <a:buChar char="q"/>
            </a:pPr>
            <a:r>
              <a:rPr lang="en-US" sz="2800" dirty="0">
                <a:solidFill>
                  <a:schemeClr val="bg1"/>
                </a:solidFill>
                <a:latin typeface="Arial Black" panose="020B0A04020102020204" pitchFamily="34" charset="0"/>
              </a:rPr>
              <a:t>References.</a:t>
            </a:r>
          </a:p>
          <a:p>
            <a:endParaRPr lang="en-US" sz="2800" dirty="0">
              <a:solidFill>
                <a:schemeClr val="bg1"/>
              </a:solidFill>
              <a:latin typeface="Arial Black" panose="020B0A04020102020204" pitchFamily="34" charset="0"/>
            </a:endParaRPr>
          </a:p>
          <a:p>
            <a:endParaRPr lang="en-US" sz="2800" dirty="0">
              <a:solidFill>
                <a:schemeClr val="bg1"/>
              </a:solidFill>
              <a:latin typeface="Arial Black" panose="020B0A04020102020204" pitchFamily="34" charset="0"/>
            </a:endParaRPr>
          </a:p>
          <a:p>
            <a:endParaRPr lang="en-US" sz="2800" dirty="0">
              <a:solidFill>
                <a:schemeClr val="bg1"/>
              </a:solidFill>
              <a:latin typeface="Arial Black" panose="020B0A04020102020204" pitchFamily="34" charset="0"/>
            </a:endParaRPr>
          </a:p>
        </p:txBody>
      </p:sp>
      <p:cxnSp>
        <p:nvCxnSpPr>
          <p:cNvPr id="3" name="Straight Connector 2">
            <a:extLst>
              <a:ext uri="{FF2B5EF4-FFF2-40B4-BE49-F238E27FC236}">
                <a16:creationId xmlns:a16="http://schemas.microsoft.com/office/drawing/2014/main" id="{9BBE8D08-A1A9-4A7E-BE68-D4BB6A9586CB}"/>
              </a:ext>
            </a:extLst>
          </p:cNvPr>
          <p:cNvCxnSpPr/>
          <p:nvPr/>
        </p:nvCxnSpPr>
        <p:spPr>
          <a:xfrm>
            <a:off x="408857" y="1167855"/>
            <a:ext cx="74598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703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iterate type="lt">
                                    <p:tmPct val="10000"/>
                                  </p:iterate>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800"/>
                            </p:stCondLst>
                            <p:childTnLst>
                              <p:par>
                                <p:cTn id="10" presetID="2" presetClass="entr" presetSubtype="4" fill="hold" nodeType="afterEffect">
                                  <p:stCondLst>
                                    <p:cond delay="0"/>
                                  </p:stCondLst>
                                  <p:iterate type="lt">
                                    <p:tmPct val="10000"/>
                                  </p:iterate>
                                  <p:childTnLst>
                                    <p:set>
                                      <p:cBhvr>
                                        <p:cTn id="11" dur="1" fill="hold">
                                          <p:stCondLst>
                                            <p:cond delay="0"/>
                                          </p:stCondLst>
                                        </p:cTn>
                                        <p:tgtEl>
                                          <p:spTgt spid="11">
                                            <p:txEl>
                                              <p:pRg st="1" end="1"/>
                                            </p:txEl>
                                          </p:spTgt>
                                        </p:tgtEl>
                                        <p:attrNameLst>
                                          <p:attrName>style.visibility</p:attrName>
                                        </p:attrNameLst>
                                      </p:cBhvr>
                                      <p:to>
                                        <p:strVal val="visible"/>
                                      </p:to>
                                    </p:set>
                                    <p:anim calcmode="lin" valueType="num">
                                      <p:cBhvr additive="base">
                                        <p:cTn id="12"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3400"/>
                            </p:stCondLst>
                            <p:childTnLst>
                              <p:par>
                                <p:cTn id="15" presetID="10" presetClass="entr" presetSubtype="0" fill="hold" nodeType="afterEffect">
                                  <p:stCondLst>
                                    <p:cond delay="0"/>
                                  </p:stCondLst>
                                  <p:iterate type="wd">
                                    <p:tmPct val="10000"/>
                                  </p:iterate>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par>
                          <p:cTn id="18" fill="hold">
                            <p:stCondLst>
                              <p:cond delay="3950"/>
                            </p:stCondLst>
                            <p:childTnLst>
                              <p:par>
                                <p:cTn id="19" presetID="10" presetClass="entr" presetSubtype="0" fill="hold" nodeType="afterEffect">
                                  <p:stCondLst>
                                    <p:cond delay="0"/>
                                  </p:stCondLst>
                                  <p:iterate type="wd">
                                    <p:tmPct val="10000"/>
                                  </p:iterate>
                                  <p:childTnLst>
                                    <p:set>
                                      <p:cBhvr>
                                        <p:cTn id="20" dur="1" fill="hold">
                                          <p:stCondLst>
                                            <p:cond delay="0"/>
                                          </p:stCondLst>
                                        </p:cTn>
                                        <p:tgtEl>
                                          <p:spTgt spid="11">
                                            <p:txEl>
                                              <p:pRg st="5" end="5"/>
                                            </p:txEl>
                                          </p:spTgt>
                                        </p:tgtEl>
                                        <p:attrNameLst>
                                          <p:attrName>style.visibility</p:attrName>
                                        </p:attrNameLst>
                                      </p:cBhvr>
                                      <p:to>
                                        <p:strVal val="visible"/>
                                      </p:to>
                                    </p:set>
                                    <p:animEffect transition="in" filter="fade">
                                      <p:cBhvr>
                                        <p:cTn id="21" dur="500"/>
                                        <p:tgtEl>
                                          <p:spTgt spid="11">
                                            <p:txEl>
                                              <p:pRg st="5" end="5"/>
                                            </p:txEl>
                                          </p:spTgt>
                                        </p:tgtEl>
                                      </p:cBhvr>
                                    </p:animEffect>
                                  </p:childTnLst>
                                </p:cTn>
                              </p:par>
                            </p:childTnLst>
                          </p:cTn>
                        </p:par>
                        <p:par>
                          <p:cTn id="22" fill="hold">
                            <p:stCondLst>
                              <p:cond delay="4500"/>
                            </p:stCondLst>
                            <p:childTnLst>
                              <p:par>
                                <p:cTn id="23" presetID="10" presetClass="entr" presetSubtype="0" fill="hold" nodeType="afterEffect">
                                  <p:stCondLst>
                                    <p:cond delay="0"/>
                                  </p:stCondLst>
                                  <p:iterate type="wd">
                                    <p:tmPct val="10000"/>
                                  </p:iterate>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par>
                          <p:cTn id="26" fill="hold">
                            <p:stCondLst>
                              <p:cond delay="5100"/>
                            </p:stCondLst>
                            <p:childTnLst>
                              <p:par>
                                <p:cTn id="27" presetID="10" presetClass="entr" presetSubtype="0" fill="hold" nodeType="afterEffect">
                                  <p:stCondLst>
                                    <p:cond delay="0"/>
                                  </p:stCondLst>
                                  <p:iterate type="wd">
                                    <p:tmPct val="10000"/>
                                  </p:iterate>
                                  <p:childTnLst>
                                    <p:set>
                                      <p:cBhvr>
                                        <p:cTn id="28" dur="1" fill="hold">
                                          <p:stCondLst>
                                            <p:cond delay="0"/>
                                          </p:stCondLst>
                                        </p:cTn>
                                        <p:tgtEl>
                                          <p:spTgt spid="11">
                                            <p:txEl>
                                              <p:pRg st="7" end="7"/>
                                            </p:txEl>
                                          </p:spTgt>
                                        </p:tgtEl>
                                        <p:attrNameLst>
                                          <p:attrName>style.visibility</p:attrName>
                                        </p:attrNameLst>
                                      </p:cBhvr>
                                      <p:to>
                                        <p:strVal val="visible"/>
                                      </p:to>
                                    </p:set>
                                    <p:animEffect transition="in" filter="fade">
                                      <p:cBhvr>
                                        <p:cTn id="29" dur="500"/>
                                        <p:tgtEl>
                                          <p:spTgt spid="11">
                                            <p:txEl>
                                              <p:pRg st="7" end="7"/>
                                            </p:txEl>
                                          </p:spTgt>
                                        </p:tgtEl>
                                      </p:cBhvr>
                                    </p:animEffect>
                                  </p:childTnLst>
                                </p:cTn>
                              </p:par>
                            </p:childTnLst>
                          </p:cTn>
                        </p:par>
                        <p:par>
                          <p:cTn id="30" fill="hold">
                            <p:stCondLst>
                              <p:cond delay="5650"/>
                            </p:stCondLst>
                            <p:childTnLst>
                              <p:par>
                                <p:cTn id="31" presetID="10" presetClass="entr" presetSubtype="0" fill="hold" nodeType="afterEffect">
                                  <p:stCondLst>
                                    <p:cond delay="0"/>
                                  </p:stCondLst>
                                  <p:iterate type="wd">
                                    <p:tmPct val="10000"/>
                                  </p:iterate>
                                  <p:childTnLst>
                                    <p:set>
                                      <p:cBhvr>
                                        <p:cTn id="32" dur="1" fill="hold">
                                          <p:stCondLst>
                                            <p:cond delay="0"/>
                                          </p:stCondLst>
                                        </p:cTn>
                                        <p:tgtEl>
                                          <p:spTgt spid="11">
                                            <p:txEl>
                                              <p:pRg st="8" end="8"/>
                                            </p:txEl>
                                          </p:spTgt>
                                        </p:tgtEl>
                                        <p:attrNameLst>
                                          <p:attrName>style.visibility</p:attrName>
                                        </p:attrNameLst>
                                      </p:cBhvr>
                                      <p:to>
                                        <p:strVal val="visible"/>
                                      </p:to>
                                    </p:set>
                                    <p:animEffect transition="in" filter="fade">
                                      <p:cBhvr>
                                        <p:cTn id="33" dur="500"/>
                                        <p:tgtEl>
                                          <p:spTgt spid="11">
                                            <p:txEl>
                                              <p:pRg st="8" end="8"/>
                                            </p:txEl>
                                          </p:spTgt>
                                        </p:tgtEl>
                                      </p:cBhvr>
                                    </p:animEffect>
                                  </p:childTnLst>
                                </p:cTn>
                              </p:par>
                            </p:childTnLst>
                          </p:cTn>
                        </p:par>
                        <p:par>
                          <p:cTn id="34" fill="hold">
                            <p:stCondLst>
                              <p:cond delay="6200"/>
                            </p:stCondLst>
                            <p:childTnLst>
                              <p:par>
                                <p:cTn id="35" presetID="10" presetClass="entr" presetSubtype="0" fill="hold" nodeType="afterEffect">
                                  <p:stCondLst>
                                    <p:cond delay="0"/>
                                  </p:stCondLst>
                                  <p:iterate type="wd">
                                    <p:tmPct val="10000"/>
                                  </p:iterate>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childTnLst>
                          </p:cTn>
                        </p:par>
                        <p:par>
                          <p:cTn id="38" fill="hold">
                            <p:stCondLst>
                              <p:cond delay="6800"/>
                            </p:stCondLst>
                            <p:childTnLst>
                              <p:par>
                                <p:cTn id="39" presetID="10" presetClass="entr" presetSubtype="0" fill="hold" nodeType="afterEffect">
                                  <p:stCondLst>
                                    <p:cond delay="0"/>
                                  </p:stCondLst>
                                  <p:iterate type="wd">
                                    <p:tmPct val="10000"/>
                                  </p:iterate>
                                  <p:childTnLst>
                                    <p:set>
                                      <p:cBhvr>
                                        <p:cTn id="40" dur="1" fill="hold">
                                          <p:stCondLst>
                                            <p:cond delay="0"/>
                                          </p:stCondLst>
                                        </p:cTn>
                                        <p:tgtEl>
                                          <p:spTgt spid="11">
                                            <p:txEl>
                                              <p:pRg st="10" end="10"/>
                                            </p:txEl>
                                          </p:spTgt>
                                        </p:tgtEl>
                                        <p:attrNameLst>
                                          <p:attrName>style.visibility</p:attrName>
                                        </p:attrNameLst>
                                      </p:cBhvr>
                                      <p:to>
                                        <p:strVal val="visible"/>
                                      </p:to>
                                    </p:set>
                                    <p:animEffect transition="in" filter="fade">
                                      <p:cBhvr>
                                        <p:cTn id="41" dur="500"/>
                                        <p:tgtEl>
                                          <p:spTgt spid="11">
                                            <p:txEl>
                                              <p:pRg st="10" end="10"/>
                                            </p:txEl>
                                          </p:spTgt>
                                        </p:tgtEl>
                                      </p:cBhvr>
                                    </p:animEffect>
                                  </p:childTnLst>
                                </p:cTn>
                              </p:par>
                            </p:childTnLst>
                          </p:cTn>
                        </p:par>
                        <p:par>
                          <p:cTn id="42" fill="hold">
                            <p:stCondLst>
                              <p:cond delay="7350"/>
                            </p:stCondLst>
                            <p:childTnLst>
                              <p:par>
                                <p:cTn id="43" presetID="10" presetClass="entr" presetSubtype="0" fill="hold" nodeType="afterEffect">
                                  <p:stCondLst>
                                    <p:cond delay="0"/>
                                  </p:stCondLst>
                                  <p:iterate type="wd">
                                    <p:tmPct val="10000"/>
                                  </p:iterate>
                                  <p:childTnLst>
                                    <p:set>
                                      <p:cBhvr>
                                        <p:cTn id="44" dur="1" fill="hold">
                                          <p:stCondLst>
                                            <p:cond delay="0"/>
                                          </p:stCondLst>
                                        </p:cTn>
                                        <p:tgtEl>
                                          <p:spTgt spid="11">
                                            <p:txEl>
                                              <p:pRg st="11" end="11"/>
                                            </p:txEl>
                                          </p:spTgt>
                                        </p:tgtEl>
                                        <p:attrNameLst>
                                          <p:attrName>style.visibility</p:attrName>
                                        </p:attrNameLst>
                                      </p:cBhvr>
                                      <p:to>
                                        <p:strVal val="visible"/>
                                      </p:to>
                                    </p:set>
                                    <p:animEffect transition="in" filter="fade">
                                      <p:cBhvr>
                                        <p:cTn id="45"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16530E-C86A-4522-9C0F-9B603F5FF214}"/>
              </a:ext>
            </a:extLst>
          </p:cNvPr>
          <p:cNvSpPr txBox="1"/>
          <p:nvPr/>
        </p:nvSpPr>
        <p:spPr>
          <a:xfrm>
            <a:off x="618345" y="198577"/>
            <a:ext cx="7246189" cy="584775"/>
          </a:xfrm>
          <a:prstGeom prst="rect">
            <a:avLst/>
          </a:prstGeom>
          <a:noFill/>
        </p:spPr>
        <p:txBody>
          <a:bodyPr wrap="square" rtlCol="0">
            <a:spAutoFit/>
          </a:bodyPr>
          <a:lstStyle/>
          <a:p>
            <a:r>
              <a:rPr lang="en-US" sz="3200" b="1" i="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INTRODUCTION :</a:t>
            </a:r>
          </a:p>
        </p:txBody>
      </p:sp>
      <p:cxnSp>
        <p:nvCxnSpPr>
          <p:cNvPr id="11" name="Straight Connector 10">
            <a:extLst>
              <a:ext uri="{FF2B5EF4-FFF2-40B4-BE49-F238E27FC236}">
                <a16:creationId xmlns:a16="http://schemas.microsoft.com/office/drawing/2014/main" id="{2943575D-914A-4ECD-AC73-F2176FC1A1C5}"/>
              </a:ext>
            </a:extLst>
          </p:cNvPr>
          <p:cNvCxnSpPr>
            <a:cxnSpLocks/>
          </p:cNvCxnSpPr>
          <p:nvPr/>
        </p:nvCxnSpPr>
        <p:spPr>
          <a:xfrm>
            <a:off x="618345" y="721070"/>
            <a:ext cx="68038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7C8995D-39BD-423E-A835-E2047A7C83A0}"/>
              </a:ext>
            </a:extLst>
          </p:cNvPr>
          <p:cNvPicPr>
            <a:picLocks noChangeAspect="1"/>
          </p:cNvPicPr>
          <p:nvPr/>
        </p:nvPicPr>
        <p:blipFill rotWithShape="1">
          <a:blip r:embed="rId3">
            <a:extLst>
              <a:ext uri="{28A0092B-C50C-407E-A947-70E740481C1C}">
                <a14:useLocalDpi xmlns:a14="http://schemas.microsoft.com/office/drawing/2010/main" val="0"/>
              </a:ext>
            </a:extLst>
          </a:blip>
          <a:srcRect t="19875" b="12131"/>
          <a:stretch/>
        </p:blipFill>
        <p:spPr>
          <a:xfrm>
            <a:off x="4463096" y="1166508"/>
            <a:ext cx="2959108" cy="2682681"/>
          </a:xfrm>
          <a:prstGeom prst="rect">
            <a:avLst/>
          </a:prstGeom>
        </p:spPr>
      </p:pic>
      <p:sp>
        <p:nvSpPr>
          <p:cNvPr id="3" name="TextBox 2">
            <a:extLst>
              <a:ext uri="{FF2B5EF4-FFF2-40B4-BE49-F238E27FC236}">
                <a16:creationId xmlns:a16="http://schemas.microsoft.com/office/drawing/2014/main" id="{B9EC38B0-AC3C-4EE1-B9A4-F06ADD545A52}"/>
              </a:ext>
            </a:extLst>
          </p:cNvPr>
          <p:cNvSpPr txBox="1"/>
          <p:nvPr/>
        </p:nvSpPr>
        <p:spPr>
          <a:xfrm>
            <a:off x="618345" y="1166508"/>
            <a:ext cx="3683689" cy="3139321"/>
          </a:xfrm>
          <a:prstGeom prst="rect">
            <a:avLst/>
          </a:prstGeom>
          <a:noFill/>
        </p:spPr>
        <p:txBody>
          <a:bodyPr wrap="square" rtlCol="0">
            <a:spAutoFit/>
          </a:bodyPr>
          <a:lstStyle/>
          <a:p>
            <a:pPr algn="just"/>
            <a:r>
              <a:rPr lang="en-US" dirty="0">
                <a:solidFill>
                  <a:schemeClr val="bg1"/>
                </a:solidFill>
              </a:rPr>
              <a:t>The project aims is to design an android interface, Arduino bot and write program in to the Arduino microprocessor. Arduino car contains Arduino microcontroller with basic mobility features. Arduino programs contains instructions mediating between android controller and Arduino car. Android mobile controller uses different mobile sensors to supervise motion.</a:t>
            </a:r>
          </a:p>
        </p:txBody>
      </p:sp>
      <p:sp>
        <p:nvSpPr>
          <p:cNvPr id="4" name="TextBox 3">
            <a:extLst>
              <a:ext uri="{FF2B5EF4-FFF2-40B4-BE49-F238E27FC236}">
                <a16:creationId xmlns:a16="http://schemas.microsoft.com/office/drawing/2014/main" id="{39CFC8BF-D37A-4481-8EA1-E9E3E6827869}"/>
              </a:ext>
            </a:extLst>
          </p:cNvPr>
          <p:cNvSpPr txBox="1"/>
          <p:nvPr/>
        </p:nvSpPr>
        <p:spPr>
          <a:xfrm>
            <a:off x="618345" y="4162697"/>
            <a:ext cx="6716810" cy="1754326"/>
          </a:xfrm>
          <a:prstGeom prst="rect">
            <a:avLst/>
          </a:prstGeom>
          <a:noFill/>
        </p:spPr>
        <p:txBody>
          <a:bodyPr wrap="square" rtlCol="0">
            <a:spAutoFit/>
          </a:bodyPr>
          <a:lstStyle/>
          <a:p>
            <a:pPr algn="just"/>
            <a:r>
              <a:rPr lang="en-US" dirty="0">
                <a:solidFill>
                  <a:schemeClr val="bg1"/>
                </a:solidFill>
              </a:rPr>
              <a:t>An appropriate program in the Arduino microprocessor to interact with the android controller has to be created. The program has been successfully complied through Arduino IDE to the Arduino microprocessor &amp; loaded in to it after proper checking of logic to decrease any loss/damage of hardware. </a:t>
            </a:r>
          </a:p>
          <a:p>
            <a:pPr algn="just"/>
            <a:endParaRPr lang="en-US" dirty="0">
              <a:solidFill>
                <a:schemeClr val="bg1"/>
              </a:solidFill>
            </a:endParaRPr>
          </a:p>
        </p:txBody>
      </p:sp>
    </p:spTree>
    <p:extLst>
      <p:ext uri="{BB962C8B-B14F-4D97-AF65-F5344CB8AC3E}">
        <p14:creationId xmlns:p14="http://schemas.microsoft.com/office/powerpoint/2010/main" val="26470200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100"/>
                            </p:stCondLst>
                            <p:childTnLst>
                              <p:par>
                                <p:cTn id="10" presetID="22" presetClass="entr" presetSubtype="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16530E-C86A-4522-9C0F-9B603F5FF214}"/>
              </a:ext>
            </a:extLst>
          </p:cNvPr>
          <p:cNvSpPr txBox="1"/>
          <p:nvPr/>
        </p:nvSpPr>
        <p:spPr>
          <a:xfrm>
            <a:off x="618345" y="198577"/>
            <a:ext cx="7246189" cy="584775"/>
          </a:xfrm>
          <a:prstGeom prst="rect">
            <a:avLst/>
          </a:prstGeom>
          <a:noFill/>
        </p:spPr>
        <p:txBody>
          <a:bodyPr wrap="square" rtlCol="0">
            <a:spAutoFit/>
          </a:bodyPr>
          <a:lstStyle/>
          <a:p>
            <a:r>
              <a:rPr lang="en-US" sz="3200" b="1" i="1" dirty="0">
                <a:solidFill>
                  <a:schemeClr val="bg1"/>
                </a:solidFill>
                <a:latin typeface="Times New Roman" panose="02020603050405020304" pitchFamily="18" charset="0"/>
                <a:cs typeface="Times New Roman" panose="02020603050405020304" pitchFamily="18" charset="0"/>
              </a:rPr>
              <a:t>COMPONENTS :</a:t>
            </a:r>
          </a:p>
        </p:txBody>
      </p:sp>
      <p:pic>
        <p:nvPicPr>
          <p:cNvPr id="6" name="Picture 5">
            <a:extLst>
              <a:ext uri="{FF2B5EF4-FFF2-40B4-BE49-F238E27FC236}">
                <a16:creationId xmlns:a16="http://schemas.microsoft.com/office/drawing/2014/main" id="{0F804ACE-93F3-4278-BA1B-58199D810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636" y="2589711"/>
            <a:ext cx="1200330" cy="1200330"/>
          </a:xfrm>
          <a:prstGeom prst="rect">
            <a:avLst/>
          </a:prstGeom>
          <a:effectLst>
            <a:outerShdw dist="50800" dir="5400000" algn="ctr" rotWithShape="0">
              <a:srgbClr val="000000"/>
            </a:outerShdw>
          </a:effectLst>
          <a:scene3d>
            <a:camera prst="orthographicFront"/>
            <a:lightRig rig="threePt" dir="t"/>
          </a:scene3d>
          <a:sp3d>
            <a:bevelT w="158750"/>
          </a:sp3d>
        </p:spPr>
      </p:pic>
      <p:cxnSp>
        <p:nvCxnSpPr>
          <p:cNvPr id="11" name="Straight Connector 10">
            <a:extLst>
              <a:ext uri="{FF2B5EF4-FFF2-40B4-BE49-F238E27FC236}">
                <a16:creationId xmlns:a16="http://schemas.microsoft.com/office/drawing/2014/main" id="{2943575D-914A-4ECD-AC73-F2176FC1A1C5}"/>
              </a:ext>
            </a:extLst>
          </p:cNvPr>
          <p:cNvCxnSpPr>
            <a:cxnSpLocks/>
          </p:cNvCxnSpPr>
          <p:nvPr/>
        </p:nvCxnSpPr>
        <p:spPr>
          <a:xfrm>
            <a:off x="618345" y="721070"/>
            <a:ext cx="68038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3773E7F-1D16-4A01-B722-DC7E44DEF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77" y="2589711"/>
            <a:ext cx="2011198" cy="1138597"/>
          </a:xfrm>
          <a:prstGeom prst="rect">
            <a:avLst/>
          </a:prstGeom>
        </p:spPr>
      </p:pic>
      <p:pic>
        <p:nvPicPr>
          <p:cNvPr id="23" name="Picture 22">
            <a:extLst>
              <a:ext uri="{FF2B5EF4-FFF2-40B4-BE49-F238E27FC236}">
                <a16:creationId xmlns:a16="http://schemas.microsoft.com/office/drawing/2014/main" id="{871547AF-64DD-42B4-A979-8D8602EDC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018" y="981876"/>
            <a:ext cx="1864989" cy="1279266"/>
          </a:xfrm>
          <a:prstGeom prst="rect">
            <a:avLst/>
          </a:prstGeom>
        </p:spPr>
      </p:pic>
      <p:pic>
        <p:nvPicPr>
          <p:cNvPr id="25" name="Picture 24">
            <a:extLst>
              <a:ext uri="{FF2B5EF4-FFF2-40B4-BE49-F238E27FC236}">
                <a16:creationId xmlns:a16="http://schemas.microsoft.com/office/drawing/2014/main" id="{BD695FB6-7464-485D-91D7-B73EB3F534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346" y="971007"/>
            <a:ext cx="1918900" cy="1279266"/>
          </a:xfrm>
          <a:prstGeom prst="rect">
            <a:avLst/>
          </a:prstGeom>
        </p:spPr>
      </p:pic>
      <p:pic>
        <p:nvPicPr>
          <p:cNvPr id="27" name="Picture 26">
            <a:extLst>
              <a:ext uri="{FF2B5EF4-FFF2-40B4-BE49-F238E27FC236}">
                <a16:creationId xmlns:a16="http://schemas.microsoft.com/office/drawing/2014/main" id="{1B5DF563-D6F9-488D-8737-A709D96372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8018" y="2589711"/>
            <a:ext cx="1864989" cy="1174943"/>
          </a:xfrm>
          <a:prstGeom prst="rect">
            <a:avLst/>
          </a:prstGeom>
        </p:spPr>
      </p:pic>
      <p:sp>
        <p:nvSpPr>
          <p:cNvPr id="28" name="TextBox 27">
            <a:extLst>
              <a:ext uri="{FF2B5EF4-FFF2-40B4-BE49-F238E27FC236}">
                <a16:creationId xmlns:a16="http://schemas.microsoft.com/office/drawing/2014/main" id="{3B9140CE-6495-4D30-922E-3C4E4C2B42A2}"/>
              </a:ext>
            </a:extLst>
          </p:cNvPr>
          <p:cNvSpPr txBox="1"/>
          <p:nvPr/>
        </p:nvSpPr>
        <p:spPr>
          <a:xfrm>
            <a:off x="487716" y="2261387"/>
            <a:ext cx="1602341" cy="276999"/>
          </a:xfrm>
          <a:prstGeom prst="rect">
            <a:avLst/>
          </a:prstGeom>
          <a:noFill/>
        </p:spPr>
        <p:txBody>
          <a:bodyPr wrap="square" rtlCol="0">
            <a:spAutoFit/>
          </a:bodyPr>
          <a:lstStyle/>
          <a:p>
            <a:r>
              <a:rPr lang="en-US" sz="1200" dirty="0">
                <a:solidFill>
                  <a:schemeClr val="bg1"/>
                </a:solidFill>
              </a:rPr>
              <a:t>1. Arduino Uno</a:t>
            </a:r>
          </a:p>
        </p:txBody>
      </p:sp>
      <p:sp>
        <p:nvSpPr>
          <p:cNvPr id="29" name="TextBox 28">
            <a:extLst>
              <a:ext uri="{FF2B5EF4-FFF2-40B4-BE49-F238E27FC236}">
                <a16:creationId xmlns:a16="http://schemas.microsoft.com/office/drawing/2014/main" id="{7B935E10-432B-4B33-81EC-9C02C0AE348A}"/>
              </a:ext>
            </a:extLst>
          </p:cNvPr>
          <p:cNvSpPr txBox="1"/>
          <p:nvPr/>
        </p:nvSpPr>
        <p:spPr>
          <a:xfrm>
            <a:off x="2797019" y="3816224"/>
            <a:ext cx="1945988" cy="276999"/>
          </a:xfrm>
          <a:prstGeom prst="rect">
            <a:avLst/>
          </a:prstGeom>
          <a:noFill/>
        </p:spPr>
        <p:txBody>
          <a:bodyPr wrap="square" rtlCol="0">
            <a:spAutoFit/>
          </a:bodyPr>
          <a:lstStyle/>
          <a:p>
            <a:r>
              <a:rPr lang="en-US" sz="1200" dirty="0">
                <a:solidFill>
                  <a:schemeClr val="bg1"/>
                </a:solidFill>
              </a:rPr>
              <a:t>5. Infrared Sensor</a:t>
            </a:r>
          </a:p>
        </p:txBody>
      </p:sp>
      <p:sp>
        <p:nvSpPr>
          <p:cNvPr id="30" name="TextBox 29">
            <a:extLst>
              <a:ext uri="{FF2B5EF4-FFF2-40B4-BE49-F238E27FC236}">
                <a16:creationId xmlns:a16="http://schemas.microsoft.com/office/drawing/2014/main" id="{F8F101EF-78F1-41B8-9A04-A5BBB33C3615}"/>
              </a:ext>
            </a:extLst>
          </p:cNvPr>
          <p:cNvSpPr txBox="1"/>
          <p:nvPr/>
        </p:nvSpPr>
        <p:spPr>
          <a:xfrm>
            <a:off x="434081" y="3790747"/>
            <a:ext cx="2240390" cy="276999"/>
          </a:xfrm>
          <a:prstGeom prst="rect">
            <a:avLst/>
          </a:prstGeom>
          <a:noFill/>
        </p:spPr>
        <p:txBody>
          <a:bodyPr wrap="square" rtlCol="0">
            <a:spAutoFit/>
          </a:bodyPr>
          <a:lstStyle/>
          <a:p>
            <a:r>
              <a:rPr lang="en-US" sz="1200" dirty="0">
                <a:solidFill>
                  <a:schemeClr val="bg1"/>
                </a:solidFill>
              </a:rPr>
              <a:t>4. Ultrasonic Sensor</a:t>
            </a:r>
          </a:p>
        </p:txBody>
      </p:sp>
      <p:sp>
        <p:nvSpPr>
          <p:cNvPr id="31" name="TextBox 30">
            <a:extLst>
              <a:ext uri="{FF2B5EF4-FFF2-40B4-BE49-F238E27FC236}">
                <a16:creationId xmlns:a16="http://schemas.microsoft.com/office/drawing/2014/main" id="{5C5E2A5F-D3D0-46BF-B7ED-D05D42AE3151}"/>
              </a:ext>
            </a:extLst>
          </p:cNvPr>
          <p:cNvSpPr txBox="1"/>
          <p:nvPr/>
        </p:nvSpPr>
        <p:spPr>
          <a:xfrm>
            <a:off x="2878018" y="2261142"/>
            <a:ext cx="2267136" cy="276999"/>
          </a:xfrm>
          <a:prstGeom prst="rect">
            <a:avLst/>
          </a:prstGeom>
          <a:noFill/>
        </p:spPr>
        <p:txBody>
          <a:bodyPr wrap="square" rtlCol="0">
            <a:spAutoFit/>
          </a:bodyPr>
          <a:lstStyle/>
          <a:p>
            <a:r>
              <a:rPr lang="en-US" sz="1200" dirty="0">
                <a:solidFill>
                  <a:schemeClr val="bg1"/>
                </a:solidFill>
              </a:rPr>
              <a:t>2. Motor Driver Shield</a:t>
            </a:r>
          </a:p>
        </p:txBody>
      </p:sp>
      <p:sp>
        <p:nvSpPr>
          <p:cNvPr id="32" name="TextBox 31">
            <a:extLst>
              <a:ext uri="{FF2B5EF4-FFF2-40B4-BE49-F238E27FC236}">
                <a16:creationId xmlns:a16="http://schemas.microsoft.com/office/drawing/2014/main" id="{2280BE0F-2383-4C00-8F5F-024DAA50BC76}"/>
              </a:ext>
            </a:extLst>
          </p:cNvPr>
          <p:cNvSpPr txBox="1"/>
          <p:nvPr/>
        </p:nvSpPr>
        <p:spPr>
          <a:xfrm>
            <a:off x="5145154" y="3815827"/>
            <a:ext cx="1602341" cy="276999"/>
          </a:xfrm>
          <a:prstGeom prst="rect">
            <a:avLst/>
          </a:prstGeom>
          <a:noFill/>
        </p:spPr>
        <p:txBody>
          <a:bodyPr wrap="square" rtlCol="0">
            <a:spAutoFit/>
          </a:bodyPr>
          <a:lstStyle/>
          <a:p>
            <a:r>
              <a:rPr lang="en-US" sz="1200" dirty="0">
                <a:solidFill>
                  <a:schemeClr val="bg1"/>
                </a:solidFill>
              </a:rPr>
              <a:t>6. DC Motor</a:t>
            </a:r>
          </a:p>
        </p:txBody>
      </p:sp>
      <p:pic>
        <p:nvPicPr>
          <p:cNvPr id="34" name="Picture 33">
            <a:extLst>
              <a:ext uri="{FF2B5EF4-FFF2-40B4-BE49-F238E27FC236}">
                <a16:creationId xmlns:a16="http://schemas.microsoft.com/office/drawing/2014/main" id="{AAC7E839-160F-4EFA-8AA8-77DB89CAC3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265277" y="983456"/>
            <a:ext cx="2302137" cy="1277686"/>
          </a:xfrm>
          <a:prstGeom prst="rect">
            <a:avLst/>
          </a:prstGeom>
        </p:spPr>
      </p:pic>
      <p:sp>
        <p:nvSpPr>
          <p:cNvPr id="35" name="TextBox 34">
            <a:extLst>
              <a:ext uri="{FF2B5EF4-FFF2-40B4-BE49-F238E27FC236}">
                <a16:creationId xmlns:a16="http://schemas.microsoft.com/office/drawing/2014/main" id="{DC91252A-A568-44CE-BABF-329CACAAD19D}"/>
              </a:ext>
            </a:extLst>
          </p:cNvPr>
          <p:cNvSpPr txBox="1"/>
          <p:nvPr/>
        </p:nvSpPr>
        <p:spPr>
          <a:xfrm>
            <a:off x="5165636" y="2261142"/>
            <a:ext cx="2267136" cy="276999"/>
          </a:xfrm>
          <a:prstGeom prst="rect">
            <a:avLst/>
          </a:prstGeom>
          <a:noFill/>
        </p:spPr>
        <p:txBody>
          <a:bodyPr wrap="square" rtlCol="0">
            <a:spAutoFit/>
          </a:bodyPr>
          <a:lstStyle/>
          <a:p>
            <a:r>
              <a:rPr lang="en-US" sz="1200" dirty="0">
                <a:solidFill>
                  <a:schemeClr val="bg1"/>
                </a:solidFill>
              </a:rPr>
              <a:t>3. Servo Motor</a:t>
            </a:r>
          </a:p>
        </p:txBody>
      </p:sp>
      <p:pic>
        <p:nvPicPr>
          <p:cNvPr id="37" name="Picture 36">
            <a:extLst>
              <a:ext uri="{FF2B5EF4-FFF2-40B4-BE49-F238E27FC236}">
                <a16:creationId xmlns:a16="http://schemas.microsoft.com/office/drawing/2014/main" id="{1A4FEE94-757A-4881-8E01-6F683D13A9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677" y="4258218"/>
            <a:ext cx="1991829" cy="1158513"/>
          </a:xfrm>
          <a:prstGeom prst="rect">
            <a:avLst/>
          </a:prstGeom>
        </p:spPr>
      </p:pic>
      <p:sp>
        <p:nvSpPr>
          <p:cNvPr id="38" name="TextBox 37">
            <a:extLst>
              <a:ext uri="{FF2B5EF4-FFF2-40B4-BE49-F238E27FC236}">
                <a16:creationId xmlns:a16="http://schemas.microsoft.com/office/drawing/2014/main" id="{55D596F8-8E0B-4346-A6A3-CA5E223DC922}"/>
              </a:ext>
            </a:extLst>
          </p:cNvPr>
          <p:cNvSpPr txBox="1"/>
          <p:nvPr/>
        </p:nvSpPr>
        <p:spPr>
          <a:xfrm>
            <a:off x="487716" y="5451565"/>
            <a:ext cx="1945988" cy="276999"/>
          </a:xfrm>
          <a:prstGeom prst="rect">
            <a:avLst/>
          </a:prstGeom>
          <a:noFill/>
        </p:spPr>
        <p:txBody>
          <a:bodyPr wrap="square" rtlCol="0">
            <a:spAutoFit/>
          </a:bodyPr>
          <a:lstStyle/>
          <a:p>
            <a:r>
              <a:rPr lang="en-US" sz="1200" dirty="0">
                <a:solidFill>
                  <a:schemeClr val="bg1"/>
                </a:solidFill>
              </a:rPr>
              <a:t>7. Bluetooth Module</a:t>
            </a:r>
          </a:p>
        </p:txBody>
      </p:sp>
      <p:pic>
        <p:nvPicPr>
          <p:cNvPr id="40" name="Picture 39">
            <a:extLst>
              <a:ext uri="{FF2B5EF4-FFF2-40B4-BE49-F238E27FC236}">
                <a16:creationId xmlns:a16="http://schemas.microsoft.com/office/drawing/2014/main" id="{4DF787E6-7F10-49A5-9472-347BD99A3C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78018" y="4258218"/>
            <a:ext cx="1864989" cy="1193347"/>
          </a:xfrm>
          <a:prstGeom prst="rect">
            <a:avLst/>
          </a:prstGeom>
        </p:spPr>
      </p:pic>
      <p:sp>
        <p:nvSpPr>
          <p:cNvPr id="41" name="TextBox 40">
            <a:extLst>
              <a:ext uri="{FF2B5EF4-FFF2-40B4-BE49-F238E27FC236}">
                <a16:creationId xmlns:a16="http://schemas.microsoft.com/office/drawing/2014/main" id="{BFD9FBB7-0872-43B4-96E0-D3952D38A391}"/>
              </a:ext>
            </a:extLst>
          </p:cNvPr>
          <p:cNvSpPr txBox="1"/>
          <p:nvPr/>
        </p:nvSpPr>
        <p:spPr>
          <a:xfrm>
            <a:off x="2797019" y="5478060"/>
            <a:ext cx="1945988" cy="276999"/>
          </a:xfrm>
          <a:prstGeom prst="rect">
            <a:avLst/>
          </a:prstGeom>
          <a:noFill/>
        </p:spPr>
        <p:txBody>
          <a:bodyPr wrap="square" rtlCol="0">
            <a:spAutoFit/>
          </a:bodyPr>
          <a:lstStyle/>
          <a:p>
            <a:r>
              <a:rPr lang="en-US" sz="1200" dirty="0">
                <a:solidFill>
                  <a:schemeClr val="bg1"/>
                </a:solidFill>
              </a:rPr>
              <a:t>8. Wheels</a:t>
            </a:r>
          </a:p>
        </p:txBody>
      </p:sp>
    </p:spTree>
    <p:extLst>
      <p:ext uri="{BB962C8B-B14F-4D97-AF65-F5344CB8AC3E}">
        <p14:creationId xmlns:p14="http://schemas.microsoft.com/office/powerpoint/2010/main" val="2164552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30" grpId="0"/>
      <p:bldP spid="31" grpId="0"/>
      <p:bldP spid="32" grpId="0"/>
      <p:bldP spid="35" grpId="0"/>
      <p:bldP spid="38"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16530E-C86A-4522-9C0F-9B603F5FF214}"/>
              </a:ext>
            </a:extLst>
          </p:cNvPr>
          <p:cNvSpPr txBox="1"/>
          <p:nvPr/>
        </p:nvSpPr>
        <p:spPr>
          <a:xfrm>
            <a:off x="618345" y="198577"/>
            <a:ext cx="7246189" cy="584775"/>
          </a:xfrm>
          <a:prstGeom prst="rect">
            <a:avLst/>
          </a:prstGeom>
          <a:noFill/>
        </p:spPr>
        <p:txBody>
          <a:bodyPr wrap="square" rtlCol="0">
            <a:spAutoFit/>
          </a:bodyPr>
          <a:lstStyle/>
          <a:p>
            <a:r>
              <a:rPr lang="en-US" sz="3200" b="1" i="1" dirty="0">
                <a:solidFill>
                  <a:schemeClr val="bg1"/>
                </a:solidFill>
                <a:latin typeface="Times New Roman" panose="02020603050405020304" pitchFamily="18" charset="0"/>
                <a:cs typeface="Times New Roman" panose="02020603050405020304" pitchFamily="18" charset="0"/>
              </a:rPr>
              <a:t>System Architecture  </a:t>
            </a:r>
            <a:r>
              <a:rPr lang="en-US" sz="3200" b="1" i="1" dirty="0">
                <a:solidFill>
                  <a:schemeClr val="bg1"/>
                </a:solidFill>
                <a:latin typeface="Algerian" panose="04020705040A02060702" pitchFamily="82" charset="0"/>
              </a:rPr>
              <a:t>:</a:t>
            </a:r>
          </a:p>
        </p:txBody>
      </p:sp>
      <p:cxnSp>
        <p:nvCxnSpPr>
          <p:cNvPr id="11" name="Straight Connector 10">
            <a:extLst>
              <a:ext uri="{FF2B5EF4-FFF2-40B4-BE49-F238E27FC236}">
                <a16:creationId xmlns:a16="http://schemas.microsoft.com/office/drawing/2014/main" id="{2943575D-914A-4ECD-AC73-F2176FC1A1C5}"/>
              </a:ext>
            </a:extLst>
          </p:cNvPr>
          <p:cNvCxnSpPr>
            <a:cxnSpLocks/>
          </p:cNvCxnSpPr>
          <p:nvPr/>
        </p:nvCxnSpPr>
        <p:spPr>
          <a:xfrm>
            <a:off x="618345" y="721070"/>
            <a:ext cx="68038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20A5B7E-1888-4BE3-AA33-63252F230E26}"/>
              </a:ext>
            </a:extLst>
          </p:cNvPr>
          <p:cNvPicPr>
            <a:picLocks noChangeAspect="1"/>
          </p:cNvPicPr>
          <p:nvPr/>
        </p:nvPicPr>
        <p:blipFill rotWithShape="1">
          <a:blip r:embed="rId3">
            <a:extLst>
              <a:ext uri="{28A0092B-C50C-407E-A947-70E740481C1C}">
                <a14:useLocalDpi xmlns:a14="http://schemas.microsoft.com/office/drawing/2010/main" val="0"/>
              </a:ext>
            </a:extLst>
          </a:blip>
          <a:srcRect r="22434"/>
          <a:stretch/>
        </p:blipFill>
        <p:spPr>
          <a:xfrm>
            <a:off x="618345" y="1657387"/>
            <a:ext cx="6845911" cy="3933516"/>
          </a:xfrm>
          <a:prstGeom prst="rect">
            <a:avLst/>
          </a:prstGeom>
        </p:spPr>
      </p:pic>
      <p:sp>
        <p:nvSpPr>
          <p:cNvPr id="10" name="Rectangle 9">
            <a:extLst>
              <a:ext uri="{FF2B5EF4-FFF2-40B4-BE49-F238E27FC236}">
                <a16:creationId xmlns:a16="http://schemas.microsoft.com/office/drawing/2014/main" id="{1EDD7602-2591-4B47-805F-90EDF9BF3F10}"/>
              </a:ext>
            </a:extLst>
          </p:cNvPr>
          <p:cNvSpPr/>
          <p:nvPr/>
        </p:nvSpPr>
        <p:spPr>
          <a:xfrm>
            <a:off x="5338354" y="1657387"/>
            <a:ext cx="1907177" cy="772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61F349E-4942-472F-B9BF-BBEA9E6537A8}"/>
              </a:ext>
            </a:extLst>
          </p:cNvPr>
          <p:cNvSpPr/>
          <p:nvPr/>
        </p:nvSpPr>
        <p:spPr>
          <a:xfrm>
            <a:off x="5142411" y="4500736"/>
            <a:ext cx="1907177"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9373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5E2AAD-32E6-4366-8157-94F47C3DDCD0}"/>
              </a:ext>
            </a:extLst>
          </p:cNvPr>
          <p:cNvSpPr txBox="1"/>
          <p:nvPr/>
        </p:nvSpPr>
        <p:spPr>
          <a:xfrm>
            <a:off x="739302" y="223738"/>
            <a:ext cx="6682902" cy="584775"/>
          </a:xfrm>
          <a:prstGeom prst="rect">
            <a:avLst/>
          </a:prstGeom>
          <a:noFill/>
        </p:spPr>
        <p:txBody>
          <a:bodyPr wrap="square" rtlCol="0">
            <a:spAutoFit/>
          </a:bodyPr>
          <a:lstStyle/>
          <a:p>
            <a:r>
              <a:rPr lang="en-US" sz="3200" i="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PROGRAMMING :</a:t>
            </a:r>
            <a:endParaRPr lang="en-US"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5330BB2-4A51-47D0-9ABF-D27C8C8CFBC9}"/>
              </a:ext>
            </a:extLst>
          </p:cNvPr>
          <p:cNvSpPr txBox="1"/>
          <p:nvPr/>
        </p:nvSpPr>
        <p:spPr>
          <a:xfrm>
            <a:off x="614418" y="868313"/>
            <a:ext cx="7694579" cy="369332"/>
          </a:xfrm>
          <a:prstGeom prst="rect">
            <a:avLst/>
          </a:prstGeom>
          <a:noFill/>
        </p:spPr>
        <p:txBody>
          <a:bodyPr wrap="square" rtlCol="0">
            <a:spAutoFit/>
          </a:bodyPr>
          <a:lstStyle/>
          <a:p>
            <a:r>
              <a:rPr lang="en-US" dirty="0">
                <a:solidFill>
                  <a:schemeClr val="bg1"/>
                </a:solidFill>
              </a:rPr>
              <a:t>Here I am using C programming.</a:t>
            </a:r>
          </a:p>
        </p:txBody>
      </p:sp>
      <p:cxnSp>
        <p:nvCxnSpPr>
          <p:cNvPr id="6" name="Straight Connector 5">
            <a:extLst>
              <a:ext uri="{FF2B5EF4-FFF2-40B4-BE49-F238E27FC236}">
                <a16:creationId xmlns:a16="http://schemas.microsoft.com/office/drawing/2014/main" id="{0A200248-82BA-4C55-B153-74ABA42F2938}"/>
              </a:ext>
            </a:extLst>
          </p:cNvPr>
          <p:cNvCxnSpPr/>
          <p:nvPr/>
        </p:nvCxnSpPr>
        <p:spPr>
          <a:xfrm>
            <a:off x="544749" y="730691"/>
            <a:ext cx="74598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B051379-10A1-4A4D-BB24-6C81BA6D8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02" y="1375265"/>
            <a:ext cx="7089703" cy="4677191"/>
          </a:xfrm>
          <a:prstGeom prst="rect">
            <a:avLst/>
          </a:prstGeom>
        </p:spPr>
      </p:pic>
    </p:spTree>
    <p:extLst>
      <p:ext uri="{BB962C8B-B14F-4D97-AF65-F5344CB8AC3E}">
        <p14:creationId xmlns:p14="http://schemas.microsoft.com/office/powerpoint/2010/main" val="626140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50"/>
                            </p:stCondLst>
                            <p:childTnLst>
                              <p:par>
                                <p:cTn id="10" presetID="22" presetClass="entr" presetSubtype="8" fill="hold" grpId="0" nodeType="afterEffect">
                                  <p:stCondLst>
                                    <p:cond delay="0"/>
                                  </p:stCondLst>
                                  <p:iterate type="wd">
                                    <p:tmPct val="1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29BCEB-E25B-49A2-A33D-E82ED0B7171D}"/>
              </a:ext>
            </a:extLst>
          </p:cNvPr>
          <p:cNvSpPr txBox="1"/>
          <p:nvPr/>
        </p:nvSpPr>
        <p:spPr>
          <a:xfrm>
            <a:off x="515923" y="260943"/>
            <a:ext cx="6266576" cy="584775"/>
          </a:xfrm>
          <a:prstGeom prst="rect">
            <a:avLst/>
          </a:prstGeom>
          <a:noFill/>
        </p:spPr>
        <p:txBody>
          <a:bodyPr wrap="square" rtlCol="0">
            <a:spAutoFit/>
          </a:bodyPr>
          <a:lstStyle/>
          <a:p>
            <a:r>
              <a:rPr lang="en-US" sz="3200" i="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WORKING</a:t>
            </a:r>
            <a:r>
              <a:rPr lang="en-US" sz="32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3200" i="1" dirty="0">
                <a:ln w="0"/>
                <a:solidFill>
                  <a:schemeClr val="bg1"/>
                </a:solidFill>
                <a:effectLst>
                  <a:reflection blurRad="6350" stA="53000" endA="300" endPos="35500" dir="5400000" sy="-90000" algn="bl" rotWithShape="0"/>
                </a:effectLst>
              </a:rPr>
              <a:t>:</a:t>
            </a:r>
          </a:p>
        </p:txBody>
      </p:sp>
      <p:cxnSp>
        <p:nvCxnSpPr>
          <p:cNvPr id="4" name="Straight Connector 3">
            <a:extLst>
              <a:ext uri="{FF2B5EF4-FFF2-40B4-BE49-F238E27FC236}">
                <a16:creationId xmlns:a16="http://schemas.microsoft.com/office/drawing/2014/main" id="{F2E149DA-77FB-4500-B79E-16741A6A3260}"/>
              </a:ext>
            </a:extLst>
          </p:cNvPr>
          <p:cNvCxnSpPr/>
          <p:nvPr/>
        </p:nvCxnSpPr>
        <p:spPr>
          <a:xfrm>
            <a:off x="402672" y="836445"/>
            <a:ext cx="65266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20E05C6-AAEB-466D-A1D4-4537D39EFC6C}"/>
              </a:ext>
            </a:extLst>
          </p:cNvPr>
          <p:cNvSpPr txBox="1"/>
          <p:nvPr/>
        </p:nvSpPr>
        <p:spPr>
          <a:xfrm>
            <a:off x="402672" y="956346"/>
            <a:ext cx="6669247" cy="3139321"/>
          </a:xfrm>
          <a:prstGeom prst="rect">
            <a:avLst/>
          </a:prstGeom>
          <a:noFill/>
        </p:spPr>
        <p:txBody>
          <a:bodyPr wrap="square" rtlCol="0">
            <a:spAutoFit/>
          </a:bodyPr>
          <a:lstStyle/>
          <a:p>
            <a:r>
              <a:rPr lang="en-US" dirty="0">
                <a:solidFill>
                  <a:schemeClr val="bg1"/>
                </a:solidFill>
              </a:rPr>
              <a:t>Our system consists of a four-wheel robotic vehicle mounted with a separate microprocessor and control unit along with different sensors and modules i.e. ultrasonic sensor, infrared sensors which helps them to move with respect to people and objects in their surroundings. The above sensors work in unison with each other and helps the robot in its operation and to navigate its path by avoiding the obstacles and maintaining a specific distance from the object. We used ultrasonic sensor for obstacle avoidance and to maintain a specific distance for the object. The ultrasonic sensor works accurately works accurately within a range of 4 meters.</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636739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850"/>
                            </p:stCondLst>
                            <p:childTnLst>
                              <p:par>
                                <p:cTn id="10" presetID="10"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1E0475-245A-4FD7-8612-AE4FA7DB894A}"/>
              </a:ext>
            </a:extLst>
          </p:cNvPr>
          <p:cNvSpPr txBox="1"/>
          <p:nvPr/>
        </p:nvSpPr>
        <p:spPr>
          <a:xfrm>
            <a:off x="427839" y="251670"/>
            <a:ext cx="5821959" cy="584775"/>
          </a:xfrm>
          <a:prstGeom prst="rect">
            <a:avLst/>
          </a:prstGeom>
          <a:noFill/>
        </p:spPr>
        <p:txBody>
          <a:bodyPr wrap="square" rtlCol="0">
            <a:spAutoFit/>
          </a:bodyPr>
          <a:lstStyle/>
          <a:p>
            <a:r>
              <a:rPr lang="en-US" sz="32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FUTURE WORKS :</a:t>
            </a:r>
          </a:p>
        </p:txBody>
      </p:sp>
      <p:cxnSp>
        <p:nvCxnSpPr>
          <p:cNvPr id="4" name="Straight Connector 3">
            <a:extLst>
              <a:ext uri="{FF2B5EF4-FFF2-40B4-BE49-F238E27FC236}">
                <a16:creationId xmlns:a16="http://schemas.microsoft.com/office/drawing/2014/main" id="{B01850D9-82AC-4142-B44A-69271734E00F}"/>
              </a:ext>
            </a:extLst>
          </p:cNvPr>
          <p:cNvCxnSpPr/>
          <p:nvPr/>
        </p:nvCxnSpPr>
        <p:spPr>
          <a:xfrm>
            <a:off x="427839" y="746620"/>
            <a:ext cx="69293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77FF6FE-FBC9-4117-9E3E-F39DFB41C6C2}"/>
              </a:ext>
            </a:extLst>
          </p:cNvPr>
          <p:cNvSpPr txBox="1"/>
          <p:nvPr/>
        </p:nvSpPr>
        <p:spPr>
          <a:xfrm>
            <a:off x="427839" y="931178"/>
            <a:ext cx="6929306" cy="5078313"/>
          </a:xfrm>
          <a:prstGeom prst="rect">
            <a:avLst/>
          </a:prstGeom>
          <a:noFill/>
        </p:spPr>
        <p:txBody>
          <a:bodyPr wrap="square" rtlCol="0">
            <a:spAutoFit/>
          </a:bodyPr>
          <a:lstStyle/>
          <a:p>
            <a:r>
              <a:rPr lang="en-US" dirty="0">
                <a:solidFill>
                  <a:schemeClr val="bg1"/>
                </a:solidFill>
              </a:rPr>
              <a:t>There are many interesting applications of this research in different fields whether military or medical. A wireless communication functionality can be added in the robot to make it more versatile and control it from a large distance. This capability of a robot could also be used for military purposes. By mounting a real time video recorder on top of the camera, we can monitor the surroundings by just sitting in our rooms. We can also add some modifications in the algorithm and the structure as well to fit it for any other purpose. Similarly, it can assist the public in shopping malls. So, there it can act as a luggage carrier, hence no need to carry up the weights or to pull that. Similarly, ample amount of modifications could be done to this prototype for far and wide applications.</a:t>
            </a:r>
          </a:p>
          <a:p>
            <a:r>
              <a:rPr lang="en-US" dirty="0">
                <a:solidFill>
                  <a:schemeClr val="bg1"/>
                </a:solidFill>
              </a:rPr>
              <a:t>1.Human Follow bot</a:t>
            </a:r>
          </a:p>
          <a:p>
            <a:r>
              <a:rPr lang="en-US" dirty="0">
                <a:solidFill>
                  <a:schemeClr val="bg1"/>
                </a:solidFill>
              </a:rPr>
              <a:t>2.Obstacel Avoid Bot</a:t>
            </a:r>
          </a:p>
          <a:p>
            <a:r>
              <a:rPr lang="en-US" dirty="0">
                <a:solidFill>
                  <a:schemeClr val="bg1"/>
                </a:solidFill>
              </a:rPr>
              <a:t>3.Line Follow Bot</a:t>
            </a:r>
          </a:p>
          <a:p>
            <a:r>
              <a:rPr lang="en-US" dirty="0">
                <a:solidFill>
                  <a:schemeClr val="bg1"/>
                </a:solidFill>
              </a:rPr>
              <a:t>4.Light Follow Bot</a:t>
            </a:r>
          </a:p>
          <a:p>
            <a:r>
              <a:rPr lang="en-US" dirty="0">
                <a:solidFill>
                  <a:schemeClr val="bg1"/>
                </a:solidFill>
              </a:rPr>
              <a:t>5.Face Tracking Bot</a:t>
            </a:r>
          </a:p>
          <a:p>
            <a:r>
              <a:rPr lang="en-US" dirty="0">
                <a:solidFill>
                  <a:schemeClr val="bg1"/>
                </a:solidFill>
              </a:rPr>
              <a:t>6.Plam Tracking Bot</a:t>
            </a:r>
          </a:p>
        </p:txBody>
      </p:sp>
    </p:spTree>
    <p:extLst>
      <p:ext uri="{BB962C8B-B14F-4D97-AF65-F5344CB8AC3E}">
        <p14:creationId xmlns:p14="http://schemas.microsoft.com/office/powerpoint/2010/main" val="62710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4" presetClass="entr" presetSubtype="5" fill="hold" grpId="0" nodeType="afterEffect">
                                  <p:stCondLst>
                                    <p:cond delay="0"/>
                                  </p:stCondLst>
                                  <p:iterate type="wd">
                                    <p:tmPct val="10000"/>
                                  </p:iterate>
                                  <p:childTnLst>
                                    <p:set>
                                      <p:cBhvr>
                                        <p:cTn id="23" dur="1" fill="hold">
                                          <p:stCondLst>
                                            <p:cond delay="0"/>
                                          </p:stCondLst>
                                        </p:cTn>
                                        <p:tgtEl>
                                          <p:spTgt spid="5">
                                            <p:txEl>
                                              <p:pRg st="0" end="0"/>
                                            </p:txEl>
                                          </p:spTgt>
                                        </p:tgtEl>
                                        <p:attrNameLst>
                                          <p:attrName>style.visibility</p:attrName>
                                        </p:attrNameLst>
                                      </p:cBhvr>
                                      <p:to>
                                        <p:strVal val="visible"/>
                                      </p:to>
                                    </p:set>
                                    <p:animEffect transition="in" filter="randombar(vertical)">
                                      <p:cBhvr>
                                        <p:cTn id="24" dur="500"/>
                                        <p:tgtEl>
                                          <p:spTgt spid="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5" fill="hold" grpId="0" nodeType="clickEffect">
                                  <p:stCondLst>
                                    <p:cond delay="0"/>
                                  </p:stCondLst>
                                  <p:iterate type="wd">
                                    <p:tmPct val="10000"/>
                                  </p:iterate>
                                  <p:childTnLst>
                                    <p:set>
                                      <p:cBhvr>
                                        <p:cTn id="28" dur="1" fill="hold">
                                          <p:stCondLst>
                                            <p:cond delay="0"/>
                                          </p:stCondLst>
                                        </p:cTn>
                                        <p:tgtEl>
                                          <p:spTgt spid="5">
                                            <p:txEl>
                                              <p:pRg st="1" end="1"/>
                                            </p:txEl>
                                          </p:spTgt>
                                        </p:tgtEl>
                                        <p:attrNameLst>
                                          <p:attrName>style.visibility</p:attrName>
                                        </p:attrNameLst>
                                      </p:cBhvr>
                                      <p:to>
                                        <p:strVal val="visible"/>
                                      </p:to>
                                    </p:set>
                                    <p:animEffect transition="in" filter="randombar(vertical)">
                                      <p:cBhvr>
                                        <p:cTn id="29" dur="500"/>
                                        <p:tgtEl>
                                          <p:spTgt spid="5">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5" fill="hold" grpId="0" nodeType="clickEffect">
                                  <p:stCondLst>
                                    <p:cond delay="0"/>
                                  </p:stCondLst>
                                  <p:iterate type="wd">
                                    <p:tmPct val="10000"/>
                                  </p:iterate>
                                  <p:childTnLst>
                                    <p:set>
                                      <p:cBhvr>
                                        <p:cTn id="33" dur="1" fill="hold">
                                          <p:stCondLst>
                                            <p:cond delay="0"/>
                                          </p:stCondLst>
                                        </p:cTn>
                                        <p:tgtEl>
                                          <p:spTgt spid="5">
                                            <p:txEl>
                                              <p:pRg st="2" end="2"/>
                                            </p:txEl>
                                          </p:spTgt>
                                        </p:tgtEl>
                                        <p:attrNameLst>
                                          <p:attrName>style.visibility</p:attrName>
                                        </p:attrNameLst>
                                      </p:cBhvr>
                                      <p:to>
                                        <p:strVal val="visible"/>
                                      </p:to>
                                    </p:set>
                                    <p:animEffect transition="in" filter="randombar(vertical)">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5" fill="hold" grpId="0" nodeType="clickEffect">
                                  <p:stCondLst>
                                    <p:cond delay="0"/>
                                  </p:stCondLst>
                                  <p:iterate type="wd">
                                    <p:tmPct val="10000"/>
                                  </p:iterate>
                                  <p:childTnLst>
                                    <p:set>
                                      <p:cBhvr>
                                        <p:cTn id="38" dur="1" fill="hold">
                                          <p:stCondLst>
                                            <p:cond delay="0"/>
                                          </p:stCondLst>
                                        </p:cTn>
                                        <p:tgtEl>
                                          <p:spTgt spid="5">
                                            <p:txEl>
                                              <p:pRg st="3" end="3"/>
                                            </p:txEl>
                                          </p:spTgt>
                                        </p:tgtEl>
                                        <p:attrNameLst>
                                          <p:attrName>style.visibility</p:attrName>
                                        </p:attrNameLst>
                                      </p:cBhvr>
                                      <p:to>
                                        <p:strVal val="visible"/>
                                      </p:to>
                                    </p:set>
                                    <p:animEffect transition="in" filter="randombar(vertical)">
                                      <p:cBhvr>
                                        <p:cTn id="39" dur="500"/>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5" fill="hold" grpId="0" nodeType="clickEffect">
                                  <p:stCondLst>
                                    <p:cond delay="0"/>
                                  </p:stCondLst>
                                  <p:iterate type="wd">
                                    <p:tmPct val="10000"/>
                                  </p:iterate>
                                  <p:childTnLst>
                                    <p:set>
                                      <p:cBhvr>
                                        <p:cTn id="43" dur="1" fill="hold">
                                          <p:stCondLst>
                                            <p:cond delay="0"/>
                                          </p:stCondLst>
                                        </p:cTn>
                                        <p:tgtEl>
                                          <p:spTgt spid="5">
                                            <p:txEl>
                                              <p:pRg st="4" end="4"/>
                                            </p:txEl>
                                          </p:spTgt>
                                        </p:tgtEl>
                                        <p:attrNameLst>
                                          <p:attrName>style.visibility</p:attrName>
                                        </p:attrNameLst>
                                      </p:cBhvr>
                                      <p:to>
                                        <p:strVal val="visible"/>
                                      </p:to>
                                    </p:set>
                                    <p:animEffect transition="in" filter="randombar(vertical)">
                                      <p:cBhvr>
                                        <p:cTn id="44" dur="500"/>
                                        <p:tgtEl>
                                          <p:spTgt spid="5">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5" fill="hold" grpId="0" nodeType="clickEffect">
                                  <p:stCondLst>
                                    <p:cond delay="0"/>
                                  </p:stCondLst>
                                  <p:iterate type="wd">
                                    <p:tmPct val="10000"/>
                                  </p:iterate>
                                  <p:childTnLst>
                                    <p:set>
                                      <p:cBhvr>
                                        <p:cTn id="48" dur="1" fill="hold">
                                          <p:stCondLst>
                                            <p:cond delay="0"/>
                                          </p:stCondLst>
                                        </p:cTn>
                                        <p:tgtEl>
                                          <p:spTgt spid="5">
                                            <p:txEl>
                                              <p:pRg st="5" end="5"/>
                                            </p:txEl>
                                          </p:spTgt>
                                        </p:tgtEl>
                                        <p:attrNameLst>
                                          <p:attrName>style.visibility</p:attrName>
                                        </p:attrNameLst>
                                      </p:cBhvr>
                                      <p:to>
                                        <p:strVal val="visible"/>
                                      </p:to>
                                    </p:set>
                                    <p:animEffect transition="in" filter="randombar(vertical)">
                                      <p:cBhvr>
                                        <p:cTn id="49" dur="500"/>
                                        <p:tgtEl>
                                          <p:spTgt spid="5">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5" fill="hold" grpId="0" nodeType="clickEffect">
                                  <p:stCondLst>
                                    <p:cond delay="0"/>
                                  </p:stCondLst>
                                  <p:iterate type="wd">
                                    <p:tmPct val="10000"/>
                                  </p:iterate>
                                  <p:childTnLst>
                                    <p:set>
                                      <p:cBhvr>
                                        <p:cTn id="53" dur="1" fill="hold">
                                          <p:stCondLst>
                                            <p:cond delay="0"/>
                                          </p:stCondLst>
                                        </p:cTn>
                                        <p:tgtEl>
                                          <p:spTgt spid="5">
                                            <p:txEl>
                                              <p:pRg st="6" end="6"/>
                                            </p:txEl>
                                          </p:spTgt>
                                        </p:tgtEl>
                                        <p:attrNameLst>
                                          <p:attrName>style.visibility</p:attrName>
                                        </p:attrNameLst>
                                      </p:cBhvr>
                                      <p:to>
                                        <p:strVal val="visible"/>
                                      </p:to>
                                    </p:set>
                                    <p:animEffect transition="in" filter="randombar(vertical)">
                                      <p:cBhvr>
                                        <p:cTn id="5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F230A-B147-44D6-ABF3-AF95A9B9D112}"/>
              </a:ext>
            </a:extLst>
          </p:cNvPr>
          <p:cNvSpPr txBox="1"/>
          <p:nvPr/>
        </p:nvSpPr>
        <p:spPr>
          <a:xfrm>
            <a:off x="562062" y="369116"/>
            <a:ext cx="6342077" cy="584775"/>
          </a:xfrm>
          <a:prstGeom prst="rect">
            <a:avLst/>
          </a:prstGeom>
          <a:noFill/>
        </p:spPr>
        <p:txBody>
          <a:bodyPr wrap="square" rtlCol="0">
            <a:spAutoFit/>
          </a:bodyPr>
          <a:lstStyle/>
          <a:p>
            <a:r>
              <a:rPr lang="en-US" sz="3200" i="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CONCLUSION :</a:t>
            </a:r>
          </a:p>
        </p:txBody>
      </p:sp>
      <p:cxnSp>
        <p:nvCxnSpPr>
          <p:cNvPr id="3" name="Straight Connector 2">
            <a:extLst>
              <a:ext uri="{FF2B5EF4-FFF2-40B4-BE49-F238E27FC236}">
                <a16:creationId xmlns:a16="http://schemas.microsoft.com/office/drawing/2014/main" id="{209ADF51-A858-4E0D-8537-DD7401CBC646}"/>
              </a:ext>
            </a:extLst>
          </p:cNvPr>
          <p:cNvCxnSpPr>
            <a:cxnSpLocks/>
          </p:cNvCxnSpPr>
          <p:nvPr/>
        </p:nvCxnSpPr>
        <p:spPr>
          <a:xfrm>
            <a:off x="562062" y="936730"/>
            <a:ext cx="68038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A8D6F11-FF2E-4622-9CF9-9B2496C338BF}"/>
              </a:ext>
            </a:extLst>
          </p:cNvPr>
          <p:cNvSpPr txBox="1"/>
          <p:nvPr/>
        </p:nvSpPr>
        <p:spPr>
          <a:xfrm>
            <a:off x="663117" y="1082562"/>
            <a:ext cx="6702804" cy="3970318"/>
          </a:xfrm>
          <a:prstGeom prst="rect">
            <a:avLst/>
          </a:prstGeom>
          <a:noFill/>
        </p:spPr>
        <p:txBody>
          <a:bodyPr wrap="square" rtlCol="0">
            <a:spAutoFit/>
          </a:bodyPr>
          <a:lstStyle/>
          <a:p>
            <a:r>
              <a:rPr lang="en-US" dirty="0">
                <a:solidFill>
                  <a:schemeClr val="bg1"/>
                </a:solidFill>
              </a:rPr>
              <a:t>A successful implementation of a prototype of Object following robot is illustrated in this paper. This robot does not only have the detection capability but also the following ability as well. While making this prototype it was also kept in mind that the functioning of the robot should be as efficient as possible. Tests were performed on the different conditions to pin point the mistakes in the algorithm and to correct them. The different sensors that were integrated with the robot provided an additional advantage. The human following robot is an automobile system that has ability to recognize obstacle, move and change the robot's position toward the subject in the best way to remain on its track. This project uses Arduino, motors different types of sensors to achieve its goal. This project challenged the group to cooperate, communicate, and expand understanding of electronics, mechanical systems, and their integration with programming.</a:t>
            </a:r>
          </a:p>
        </p:txBody>
      </p:sp>
    </p:spTree>
    <p:extLst>
      <p:ext uri="{BB962C8B-B14F-4D97-AF65-F5344CB8AC3E}">
        <p14:creationId xmlns:p14="http://schemas.microsoft.com/office/powerpoint/2010/main" val="2197720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iterate type="wd">
                                    <p:tmPct val="10000"/>
                                  </p:iterate>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TotalTime>
  <Words>906</Words>
  <Application>Microsoft Office PowerPoint</Application>
  <PresentationFormat>Widescreen</PresentationFormat>
  <Paragraphs>61</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Algerian</vt:lpstr>
      <vt:lpstr>Arial</vt:lpstr>
      <vt:lpstr>Arial Black</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D'EVIL ROY</dc:creator>
  <cp:lastModifiedBy>D'EVIL ROY</cp:lastModifiedBy>
  <cp:revision>47</cp:revision>
  <dcterms:created xsi:type="dcterms:W3CDTF">2021-12-18T07:23:11Z</dcterms:created>
  <dcterms:modified xsi:type="dcterms:W3CDTF">2023-05-19T16:43:41Z</dcterms:modified>
</cp:coreProperties>
</file>